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3"/>
  </p:handoutMasterIdLst>
  <p:sldIdLst>
    <p:sldId id="428" r:id="rId3"/>
    <p:sldId id="429" r:id="rId5"/>
    <p:sldId id="432" r:id="rId6"/>
    <p:sldId id="431" r:id="rId7"/>
    <p:sldId id="261" r:id="rId8"/>
    <p:sldId id="262" r:id="rId9"/>
    <p:sldId id="433" r:id="rId10"/>
    <p:sldId id="434" r:id="rId11"/>
    <p:sldId id="435" r:id="rId12"/>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25026" autoAdjust="0"/>
    <p:restoredTop sz="96341" autoAdjust="0"/>
  </p:normalViewPr>
  <p:slideViewPr>
    <p:cSldViewPr snapToGrid="0" snapToObjects="1">
      <p:cViewPr>
        <p:scale>
          <a:sx n="150" d="100"/>
          <a:sy n="150" d="100"/>
        </p:scale>
        <p:origin x="-168" y="920"/>
      </p:cViewPr>
      <p:guideLst>
        <p:guide orient="horz" pos="3200"/>
        <p:guide pos="2448"/>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4" Type="http://schemas.openxmlformats.org/officeDocument/2006/relationships/notesSlide" Target="../notesSlides/notesSlide5.xml"/><Relationship Id="rId13" Type="http://schemas.openxmlformats.org/officeDocument/2006/relationships/slideLayout" Target="../slideLayouts/slideLayout1.xml"/><Relationship Id="rId12" Type="http://schemas.openxmlformats.org/officeDocument/2006/relationships/image" Target="../media/image13.png"/><Relationship Id="rId11" Type="http://schemas.microsoft.com/office/2007/relationships/hdphoto" Target="../media/image12.wdp"/><Relationship Id="rId10" Type="http://schemas.openxmlformats.org/officeDocument/2006/relationships/image" Target="../media/image11.jpe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microsoft.com/office/2007/relationships/hdphoto" Target="../media/image15.wdp"/><Relationship Id="rId2" Type="http://schemas.openxmlformats.org/officeDocument/2006/relationships/image" Target="../media/image14.jpeg"/><Relationship Id="rId1" Type="http://schemas.openxmlformats.org/officeDocument/2006/relationships/hyperlink" Target="http://scratch.mit.edu"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hyperlink" Target="http://scratched.gse.harvard.edu" TargetMode="External"/><Relationship Id="rId3" Type="http://schemas.openxmlformats.org/officeDocument/2006/relationships/hyperlink" Target="https://longan.link/" TargetMode="External"/><Relationship Id="rId2" Type="http://schemas.openxmlformats.org/officeDocument/2006/relationships/hyperlink" Target="https://www.codelab.club/" TargetMode="External"/><Relationship Id="rId1" Type="http://schemas.openxmlformats.org/officeDocument/2006/relationships/hyperlink" Target="http://cccgchinese.mystrikingly.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277936" y="7871995"/>
            <a:ext cx="2922865" cy="1230675"/>
            <a:chOff x="4916224" y="4702925"/>
            <a:chExt cx="2922865" cy="1230675"/>
          </a:xfrm>
        </p:grpSpPr>
        <p:sp>
          <p:nvSpPr>
            <p:cNvPr id="6" name="TextBox 5"/>
            <p:cNvSpPr txBox="1"/>
            <p:nvPr/>
          </p:nvSpPr>
          <p:spPr>
            <a:xfrm>
              <a:off x="4916224" y="4702925"/>
              <a:ext cx="2031325" cy="646331"/>
            </a:xfrm>
            <a:prstGeom prst="rect">
              <a:avLst/>
            </a:prstGeom>
            <a:noFill/>
          </p:spPr>
          <p:txBody>
            <a:bodyPr wrap="none" rtlCol="0">
              <a:spAutoFit/>
            </a:bodyPr>
            <a:lstStyle/>
            <a:p>
              <a:pPr algn="r"/>
              <a:r>
                <a:rPr lang="zh-CN" altLang="en-US" sz="3600" dirty="0" smtClean="0">
                  <a:solidFill>
                    <a:prstClr val="black"/>
                  </a:solidFill>
                  <a:latin typeface="Futura Condensed"/>
                  <a:cs typeface="Futura Condensed"/>
                </a:rPr>
                <a:t>创意计算</a:t>
              </a:r>
              <a:endParaRPr lang="en-US" sz="3600" dirty="0">
                <a:solidFill>
                  <a:prstClr val="black"/>
                </a:solidFill>
                <a:latin typeface="Futura Condensed"/>
                <a:cs typeface="Futura Condensed"/>
              </a:endParaRPr>
            </a:p>
          </p:txBody>
        </p:sp>
        <p:sp>
          <p:nvSpPr>
            <p:cNvPr id="10" name="TextBox 9"/>
            <p:cNvSpPr txBox="1"/>
            <p:nvPr/>
          </p:nvSpPr>
          <p:spPr>
            <a:xfrm>
              <a:off x="5878209" y="5626895"/>
              <a:ext cx="1960880" cy="306705"/>
            </a:xfrm>
            <a:prstGeom prst="rect">
              <a:avLst/>
            </a:prstGeom>
            <a:noFill/>
          </p:spPr>
          <p:txBody>
            <a:bodyPr wrap="none" rtlCol="0">
              <a:spAutoFit/>
            </a:bodyPr>
            <a:lstStyle/>
            <a:p>
              <a:pPr algn="r"/>
              <a:r>
                <a:rPr lang="zh-CN" altLang="en-US" sz="1400" dirty="0" smtClean="0">
                  <a:solidFill>
                    <a:prstClr val="black"/>
                  </a:solidFill>
                  <a:latin typeface="Futura Condensed"/>
                  <a:cs typeface="Futura Condensed"/>
                </a:rPr>
                <a:t>哈佛大学教育研究生院</a:t>
              </a:r>
              <a:endParaRPr lang="en-US" sz="1400" dirty="0">
                <a:solidFill>
                  <a:prstClr val="black"/>
                </a:solidFill>
                <a:latin typeface="Futura Condensed"/>
                <a:cs typeface="Futura Condensed"/>
              </a:endParaRPr>
            </a:p>
          </p:txBody>
        </p:sp>
      </p:grpSp>
      <p:sp>
        <p:nvSpPr>
          <p:cNvPr id="9" name="Rectangle 13"/>
          <p:cNvSpPr/>
          <p:nvPr/>
        </p:nvSpPr>
        <p:spPr>
          <a:xfrm>
            <a:off x="-12519" y="6661857"/>
            <a:ext cx="6706974" cy="10754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 name="connsiteX0-71" fmla="*/ 4678008 w 7517114"/>
              <a:gd name="connsiteY0-72" fmla="*/ 0 h 479582"/>
              <a:gd name="connsiteX1-73" fmla="*/ 7517041 w 7517114"/>
              <a:gd name="connsiteY1-74" fmla="*/ 0 h 479582"/>
              <a:gd name="connsiteX2-75" fmla="*/ 7274999 w 7517114"/>
              <a:gd name="connsiteY2-76" fmla="*/ 239230 h 479582"/>
              <a:gd name="connsiteX3-77" fmla="*/ 7517041 w 7517114"/>
              <a:gd name="connsiteY3-78" fmla="*/ 479582 h 479582"/>
              <a:gd name="connsiteX4-79" fmla="*/ 0 w 7517114"/>
              <a:gd name="connsiteY4-80" fmla="*/ 479582 h 479582"/>
              <a:gd name="connsiteX5-81" fmla="*/ 4678008 w 7517114"/>
              <a:gd name="connsiteY5-82" fmla="*/ 0 h 479582"/>
              <a:gd name="connsiteX0-83" fmla="*/ 97 w 2839203"/>
              <a:gd name="connsiteY0-84" fmla="*/ 0 h 479582"/>
              <a:gd name="connsiteX1-85" fmla="*/ 2839130 w 2839203"/>
              <a:gd name="connsiteY1-86" fmla="*/ 0 h 479582"/>
              <a:gd name="connsiteX2-87" fmla="*/ 2597088 w 2839203"/>
              <a:gd name="connsiteY2-88" fmla="*/ 239230 h 479582"/>
              <a:gd name="connsiteX3-89" fmla="*/ 2839130 w 2839203"/>
              <a:gd name="connsiteY3-90" fmla="*/ 479582 h 479582"/>
              <a:gd name="connsiteX4-91" fmla="*/ 0 w 2839203"/>
              <a:gd name="connsiteY4-92" fmla="*/ 479582 h 479582"/>
              <a:gd name="connsiteX5-93" fmla="*/ 97 w 2839203"/>
              <a:gd name="connsiteY5-94" fmla="*/ 0 h 479582"/>
              <a:gd name="connsiteX0-95" fmla="*/ 18117 w 2839203"/>
              <a:gd name="connsiteY0-96" fmla="*/ 0 h 479582"/>
              <a:gd name="connsiteX1-97" fmla="*/ 2839130 w 2839203"/>
              <a:gd name="connsiteY1-98" fmla="*/ 0 h 479582"/>
              <a:gd name="connsiteX2-99" fmla="*/ 2597088 w 2839203"/>
              <a:gd name="connsiteY2-100" fmla="*/ 239230 h 479582"/>
              <a:gd name="connsiteX3-101" fmla="*/ 2839130 w 2839203"/>
              <a:gd name="connsiteY3-102" fmla="*/ 479582 h 479582"/>
              <a:gd name="connsiteX4-103" fmla="*/ 0 w 2839203"/>
              <a:gd name="connsiteY4-104" fmla="*/ 479582 h 479582"/>
              <a:gd name="connsiteX5-105" fmla="*/ 18117 w 2839203"/>
              <a:gd name="connsiteY5-106" fmla="*/ 0 h 479582"/>
              <a:gd name="connsiteX0-107" fmla="*/ 1 w 2821087"/>
              <a:gd name="connsiteY0-108" fmla="*/ 0 h 481713"/>
              <a:gd name="connsiteX1-109" fmla="*/ 2821014 w 2821087"/>
              <a:gd name="connsiteY1-110" fmla="*/ 0 h 481713"/>
              <a:gd name="connsiteX2-111" fmla="*/ 2578972 w 2821087"/>
              <a:gd name="connsiteY2-112" fmla="*/ 239230 h 481713"/>
              <a:gd name="connsiteX3-113" fmla="*/ 2821014 w 2821087"/>
              <a:gd name="connsiteY3-114" fmla="*/ 479582 h 481713"/>
              <a:gd name="connsiteX4-115" fmla="*/ 5911 w 2821087"/>
              <a:gd name="connsiteY4-116" fmla="*/ 481713 h 481713"/>
              <a:gd name="connsiteX5-117" fmla="*/ 1 w 2821087"/>
              <a:gd name="connsiteY5-118" fmla="*/ 0 h 481713"/>
              <a:gd name="connsiteX0-119" fmla="*/ 2099 w 2823185"/>
              <a:gd name="connsiteY0-120" fmla="*/ 0 h 481713"/>
              <a:gd name="connsiteX1-121" fmla="*/ 2823112 w 2823185"/>
              <a:gd name="connsiteY1-122" fmla="*/ 0 h 481713"/>
              <a:gd name="connsiteX2-123" fmla="*/ 2581070 w 2823185"/>
              <a:gd name="connsiteY2-124" fmla="*/ 239230 h 481713"/>
              <a:gd name="connsiteX3-125" fmla="*/ 2823112 w 2823185"/>
              <a:gd name="connsiteY3-126" fmla="*/ 479582 h 481713"/>
              <a:gd name="connsiteX4-127" fmla="*/ 0 w 2823185"/>
              <a:gd name="connsiteY4-128" fmla="*/ 481713 h 481713"/>
              <a:gd name="connsiteX5-129" fmla="*/ 2099 w 2823185"/>
              <a:gd name="connsiteY5-130" fmla="*/ 0 h 4817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823185" h="481713">
                <a:moveTo>
                  <a:pt x="2099" y="0"/>
                </a:moveTo>
                <a:lnTo>
                  <a:pt x="2823112" y="0"/>
                </a:lnTo>
                <a:cubicBezTo>
                  <a:pt x="2826040" y="6718"/>
                  <a:pt x="2574967" y="232512"/>
                  <a:pt x="2581070" y="239230"/>
                </a:cubicBezTo>
                <a:cubicBezTo>
                  <a:pt x="2572851" y="236797"/>
                  <a:pt x="2828156" y="478840"/>
                  <a:pt x="2823112" y="479582"/>
                </a:cubicBezTo>
                <a:lnTo>
                  <a:pt x="0" y="481713"/>
                </a:lnTo>
                <a:cubicBezTo>
                  <a:pt x="32" y="321852"/>
                  <a:pt x="2067" y="159861"/>
                  <a:pt x="2099" y="0"/>
                </a:cubicBez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p:nvPr/>
        </p:nvSpPr>
        <p:spPr>
          <a:xfrm flipH="1">
            <a:off x="176377" y="2285709"/>
            <a:ext cx="7601817"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 name="connsiteX0-71" fmla="*/ 363195 w 7517114"/>
              <a:gd name="connsiteY0-72" fmla="*/ 0 h 479582"/>
              <a:gd name="connsiteX1-73" fmla="*/ 7517041 w 7517114"/>
              <a:gd name="connsiteY1-74" fmla="*/ 0 h 479582"/>
              <a:gd name="connsiteX2-75" fmla="*/ 7274999 w 7517114"/>
              <a:gd name="connsiteY2-76" fmla="*/ 239230 h 479582"/>
              <a:gd name="connsiteX3-77" fmla="*/ 7517041 w 7517114"/>
              <a:gd name="connsiteY3-78" fmla="*/ 479582 h 479582"/>
              <a:gd name="connsiteX4-79" fmla="*/ 0 w 7517114"/>
              <a:gd name="connsiteY4-80" fmla="*/ 479582 h 479582"/>
              <a:gd name="connsiteX5-81" fmla="*/ 363195 w 7517114"/>
              <a:gd name="connsiteY5-82" fmla="*/ 0 h 479582"/>
              <a:gd name="connsiteX0-83" fmla="*/ 7412 w 7161331"/>
              <a:gd name="connsiteY0-84" fmla="*/ 0 h 479582"/>
              <a:gd name="connsiteX1-85" fmla="*/ 7161258 w 7161331"/>
              <a:gd name="connsiteY1-86" fmla="*/ 0 h 479582"/>
              <a:gd name="connsiteX2-87" fmla="*/ 6919216 w 7161331"/>
              <a:gd name="connsiteY2-88" fmla="*/ 239230 h 479582"/>
              <a:gd name="connsiteX3-89" fmla="*/ 7161258 w 7161331"/>
              <a:gd name="connsiteY3-90" fmla="*/ 479582 h 479582"/>
              <a:gd name="connsiteX4-91" fmla="*/ 0 w 7161331"/>
              <a:gd name="connsiteY4-92" fmla="*/ 479582 h 479582"/>
              <a:gd name="connsiteX5-93" fmla="*/ 7412 w 7161331"/>
              <a:gd name="connsiteY5-94" fmla="*/ 0 h 479582"/>
              <a:gd name="connsiteX0-95" fmla="*/ 0 w 7153919"/>
              <a:gd name="connsiteY0-96" fmla="*/ 0 h 479582"/>
              <a:gd name="connsiteX1-97" fmla="*/ 7153846 w 7153919"/>
              <a:gd name="connsiteY1-98" fmla="*/ 0 h 479582"/>
              <a:gd name="connsiteX2-99" fmla="*/ 6911804 w 7153919"/>
              <a:gd name="connsiteY2-100" fmla="*/ 239230 h 479582"/>
              <a:gd name="connsiteX3-101" fmla="*/ 7153846 w 7153919"/>
              <a:gd name="connsiteY3-102" fmla="*/ 479582 h 479582"/>
              <a:gd name="connsiteX4-103" fmla="*/ 10489 w 7153919"/>
              <a:gd name="connsiteY4-104" fmla="*/ 479582 h 479582"/>
              <a:gd name="connsiteX5-105" fmla="*/ 0 w 7153919"/>
              <a:gd name="connsiteY5-106" fmla="*/ 0 h 479582"/>
              <a:gd name="connsiteX0-107" fmla="*/ 1445 w 7143430"/>
              <a:gd name="connsiteY0-108" fmla="*/ 0 h 479582"/>
              <a:gd name="connsiteX1-109" fmla="*/ 7143357 w 7143430"/>
              <a:gd name="connsiteY1-110" fmla="*/ 0 h 479582"/>
              <a:gd name="connsiteX2-111" fmla="*/ 6901315 w 7143430"/>
              <a:gd name="connsiteY2-112" fmla="*/ 239230 h 479582"/>
              <a:gd name="connsiteX3-113" fmla="*/ 7143357 w 7143430"/>
              <a:gd name="connsiteY3-114" fmla="*/ 479582 h 479582"/>
              <a:gd name="connsiteX4-115" fmla="*/ 0 w 7143430"/>
              <a:gd name="connsiteY4-116" fmla="*/ 479582 h 479582"/>
              <a:gd name="connsiteX5-117" fmla="*/ 1445 w 7143430"/>
              <a:gd name="connsiteY5-118"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43430" h="479582">
                <a:moveTo>
                  <a:pt x="1445" y="0"/>
                </a:moveTo>
                <a:lnTo>
                  <a:pt x="7143357" y="0"/>
                </a:lnTo>
                <a:cubicBezTo>
                  <a:pt x="7146285" y="6718"/>
                  <a:pt x="6895212" y="232512"/>
                  <a:pt x="6901315" y="239230"/>
                </a:cubicBezTo>
                <a:cubicBezTo>
                  <a:pt x="6893096" y="236797"/>
                  <a:pt x="7148401" y="478840"/>
                  <a:pt x="7143357" y="479582"/>
                </a:cubicBezTo>
                <a:lnTo>
                  <a:pt x="0" y="479582"/>
                </a:lnTo>
                <a:cubicBezTo>
                  <a:pt x="482" y="319721"/>
                  <a:pt x="963" y="159861"/>
                  <a:pt x="1445"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4" name="TextBox 3"/>
          <p:cNvSpPr txBox="1"/>
          <p:nvPr/>
        </p:nvSpPr>
        <p:spPr>
          <a:xfrm>
            <a:off x="457200" y="3045032"/>
            <a:ext cx="6859051" cy="6777990"/>
          </a:xfrm>
          <a:prstGeom prst="rect">
            <a:avLst/>
          </a:prstGeom>
          <a:noFill/>
        </p:spPr>
        <p:txBody>
          <a:bodyPr wrap="square" rtlCol="0">
            <a:spAutoFit/>
          </a:bodyPr>
          <a:lstStyle/>
          <a:p>
            <a:pPr algn="l" fontAlgn="t">
              <a:lnSpc>
                <a:spcPct val="110000"/>
              </a:lnSpc>
            </a:pPr>
            <a:r>
              <a:rPr lang="zh-CN" altLang="en-US" sz="1200" b="1" dirty="0" smtClean="0">
                <a:latin typeface="Futura Condensed"/>
                <a:cs typeface="Futura Condensed"/>
              </a:rPr>
              <a:t>背景</a:t>
            </a:r>
            <a:r>
              <a:rPr lang="en-US" sz="1200" b="1" dirty="0" smtClean="0">
                <a:latin typeface="Futura Condensed"/>
                <a:cs typeface="Futura Condensed"/>
              </a:rPr>
              <a:t> </a:t>
            </a:r>
            <a:endParaRPr lang="en-US" sz="1200" b="1" dirty="0" smtClean="0">
              <a:latin typeface="Futura Condensed"/>
              <a:cs typeface="Futura Condensed"/>
            </a:endParaRPr>
          </a:p>
          <a:p>
            <a:pPr lvl="1" algn="l" fontAlgn="t">
              <a:lnSpc>
                <a:spcPct val="110000"/>
              </a:lnSpc>
            </a:pPr>
            <a:r>
              <a:rPr lang="zh-CN" altLang="en-US" sz="1200" dirty="0" smtClean="0"/>
              <a:t>什么是创意计算</a:t>
            </a:r>
            <a:r>
              <a:rPr lang="en-US" sz="1200" dirty="0" smtClean="0"/>
              <a:t> </a:t>
            </a:r>
            <a:r>
              <a:rPr lang="en-US" sz="1200" dirty="0" smtClean="0">
                <a:latin typeface="Futura Condensed"/>
                <a:cs typeface="Futura Condensed"/>
              </a:rPr>
              <a:t>? </a:t>
            </a:r>
            <a:endParaRPr lang="en-US" sz="1200" dirty="0" smtClean="0">
              <a:latin typeface="Futura Condensed"/>
              <a:cs typeface="Futura Condensed"/>
            </a:endParaRPr>
          </a:p>
          <a:p>
            <a:pPr lvl="1" algn="l" fontAlgn="t">
              <a:lnSpc>
                <a:spcPct val="110000"/>
              </a:lnSpc>
            </a:pPr>
            <a:r>
              <a:rPr lang="zh-CN" altLang="en-US" sz="1200" dirty="0" smtClean="0"/>
              <a:t>什么是 </a:t>
            </a:r>
            <a:r>
              <a:rPr lang="en-US" sz="1200" dirty="0" smtClean="0"/>
              <a:t>Scratch </a:t>
            </a:r>
            <a:r>
              <a:rPr lang="en-US" sz="1200" dirty="0" smtClean="0">
                <a:latin typeface="Futura Condensed"/>
                <a:cs typeface="Futura Condensed"/>
              </a:rPr>
              <a:t>? </a:t>
            </a:r>
            <a:endParaRPr lang="en-US" sz="1200" dirty="0" smtClean="0">
              <a:latin typeface="Futura Condensed"/>
              <a:cs typeface="Futura Condensed"/>
            </a:endParaRPr>
          </a:p>
          <a:p>
            <a:pPr lvl="1" algn="l" fontAlgn="t">
              <a:lnSpc>
                <a:spcPct val="110000"/>
              </a:lnSpc>
            </a:pPr>
            <a:r>
              <a:rPr lang="zh-CN" altLang="en-US" sz="1200" dirty="0" smtClean="0"/>
              <a:t>这本指南是什么</a:t>
            </a:r>
            <a:r>
              <a:rPr lang="en-US" sz="1200" dirty="0" smtClean="0"/>
              <a:t> </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t>指南的目标读者是谁</a:t>
            </a:r>
            <a:r>
              <a:rPr lang="en-US" sz="1200" dirty="0" smtClean="0"/>
              <a:t> </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t>使用这本指南要做哪些准备</a:t>
            </a:r>
            <a:r>
              <a:rPr lang="en-US" sz="1200" dirty="0" smtClean="0"/>
              <a:t> </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t>这本指南的涵盖内容</a:t>
            </a:r>
            <a:r>
              <a:rPr lang="en-US" sz="1200" dirty="0" smtClean="0"/>
              <a:t> </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t>如何使用这本指南</a:t>
            </a:r>
            <a:r>
              <a:rPr lang="en-US" sz="1200" dirty="0" smtClean="0"/>
              <a:t> </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t>这本指南背后的团队是谁</a:t>
            </a:r>
            <a:r>
              <a:rPr lang="en-US" sz="1200" dirty="0" smtClean="0"/>
              <a:t> </a:t>
            </a:r>
            <a:r>
              <a:rPr lang="en-US" sz="1200" dirty="0" smtClean="0">
                <a:latin typeface="Futura Condensed"/>
                <a:cs typeface="Futura Condensed"/>
              </a:rPr>
              <a:t>? </a:t>
            </a:r>
            <a:endParaRPr lang="en-US" sz="700" b="1" dirty="0" smtClean="0">
              <a:latin typeface="Futura Condensed"/>
              <a:cs typeface="Futura Condensed"/>
            </a:endParaRPr>
          </a:p>
          <a:p>
            <a:pPr algn="l">
              <a:lnSpc>
                <a:spcPct val="110000"/>
              </a:lnSpc>
            </a:pPr>
            <a:endParaRPr lang="en-US" sz="1200" b="1" dirty="0" smtClean="0">
              <a:latin typeface="Futura Condensed"/>
              <a:cs typeface="Futura Condensed"/>
            </a:endParaRPr>
          </a:p>
          <a:p>
            <a:pPr algn="l">
              <a:lnSpc>
                <a:spcPct val="110000"/>
              </a:lnSpc>
            </a:pPr>
            <a:r>
              <a:rPr lang="zh-CN" altLang="en-US" sz="1200" b="1" dirty="0" smtClean="0">
                <a:latin typeface="Futura Condensed"/>
                <a:cs typeface="Futura Condensed"/>
              </a:rPr>
              <a:t>第 0 单元 – 编程准备 </a:t>
            </a:r>
            <a:endParaRPr lang="en-US" sz="1200" b="1" dirty="0" smtClean="0">
              <a:latin typeface="Futura Condensed"/>
              <a:cs typeface="Futura Condensed"/>
            </a:endParaRPr>
          </a:p>
          <a:p>
            <a:pPr lvl="1" algn="l">
              <a:lnSpc>
                <a:spcPct val="110000"/>
              </a:lnSpc>
            </a:pPr>
            <a:r>
              <a:rPr lang="en-US" sz="1200" dirty="0" smtClean="0"/>
              <a:t>Scratch </a:t>
            </a:r>
            <a:r>
              <a:rPr lang="zh-CN" altLang="en-US" sz="1200" dirty="0" smtClean="0"/>
              <a:t>介绍 </a:t>
            </a:r>
            <a:endParaRPr lang="en-US" sz="1200" dirty="0">
              <a:latin typeface="Futura Condensed"/>
              <a:cs typeface="Futura Condensed"/>
            </a:endParaRPr>
          </a:p>
          <a:p>
            <a:pPr lvl="1" algn="l">
              <a:lnSpc>
                <a:spcPct val="110000"/>
              </a:lnSpc>
            </a:pPr>
            <a:r>
              <a:rPr lang="en-US" sz="1200" dirty="0" smtClean="0">
                <a:latin typeface="Futura Condensed"/>
                <a:cs typeface="Futura Condensed"/>
              </a:rPr>
              <a:t>Scratch </a:t>
            </a:r>
            <a:r>
              <a:rPr lang="zh-CN" altLang="en-US" sz="1200" dirty="0" smtClean="0"/>
              <a:t>帐户</a:t>
            </a:r>
            <a:r>
              <a:rPr lang="en-US" sz="1200" dirty="0" smtClean="0"/>
              <a:t> </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t>设计日志</a:t>
            </a:r>
            <a:r>
              <a:rPr lang="en-US" sz="1200" dirty="0" smtClean="0"/>
              <a:t> </a:t>
            </a:r>
            <a:endParaRPr lang="en-US" sz="1200" dirty="0">
              <a:latin typeface="Futura Condensed"/>
              <a:cs typeface="Futura Condensed"/>
            </a:endParaRPr>
          </a:p>
          <a:p>
            <a:pPr lvl="1" algn="l">
              <a:lnSpc>
                <a:spcPct val="110000"/>
              </a:lnSpc>
            </a:pPr>
            <a:r>
              <a:rPr lang="en-US" sz="1200" dirty="0" smtClean="0">
                <a:latin typeface="Futura Condensed"/>
                <a:cs typeface="Futura Condensed"/>
              </a:rPr>
              <a:t>Scratch </a:t>
            </a:r>
            <a:r>
              <a:rPr lang="zh-CN" altLang="en-US" sz="1200" dirty="0" smtClean="0"/>
              <a:t>惊喜</a:t>
            </a:r>
            <a:r>
              <a:rPr lang="en-US" sz="1200" dirty="0" smtClean="0"/>
              <a:t> </a:t>
            </a:r>
            <a:r>
              <a:rPr lang="en-US" sz="1200" dirty="0" smtClean="0">
                <a:latin typeface="Futura Condensed"/>
                <a:cs typeface="Futura Condensed"/>
              </a:rPr>
              <a:t> </a:t>
            </a:r>
            <a:endParaRPr lang="en-US" sz="1200" dirty="0">
              <a:latin typeface="Futura Condensed"/>
              <a:cs typeface="Futura Condensed"/>
            </a:endParaRPr>
          </a:p>
          <a:p>
            <a:pPr lvl="1" algn="l">
              <a:lnSpc>
                <a:spcPct val="110000"/>
              </a:lnSpc>
            </a:pPr>
            <a:r>
              <a:rPr lang="en-US" sz="1200" dirty="0" smtClean="0">
                <a:latin typeface="Futura Condensed"/>
                <a:cs typeface="Futura Condensed"/>
              </a:rPr>
              <a:t>Scratch </a:t>
            </a:r>
            <a:r>
              <a:rPr lang="zh-CN" altLang="en-US" sz="1200" dirty="0" smtClean="0"/>
              <a:t>工作室</a:t>
            </a:r>
            <a:r>
              <a:rPr lang="en-US" sz="1200" dirty="0" smtClean="0"/>
              <a:t> </a:t>
            </a:r>
            <a:endParaRPr lang="en-US" sz="1200" dirty="0" smtClean="0">
              <a:latin typeface="Futura Condensed"/>
              <a:cs typeface="Futura Condensed"/>
            </a:endParaRPr>
          </a:p>
          <a:p>
            <a:pPr lvl="1" algn="l">
              <a:lnSpc>
                <a:spcPct val="110000"/>
              </a:lnSpc>
            </a:pPr>
            <a:r>
              <a:rPr lang="zh-CN" altLang="en-US" sz="1200" dirty="0" smtClean="0"/>
              <a:t>点评小组</a:t>
            </a:r>
            <a:r>
              <a:rPr lang="en-US" sz="1200" dirty="0" smtClean="0"/>
              <a:t> </a:t>
            </a:r>
            <a:endParaRPr lang="en-US" sz="1200" dirty="0" smtClean="0"/>
          </a:p>
          <a:p>
            <a:pPr lvl="1" algn="l">
              <a:lnSpc>
                <a:spcPct val="110000"/>
              </a:lnSpc>
            </a:pPr>
            <a:endParaRPr lang="en-US" altLang="en-US" sz="1200" b="1" dirty="0" smtClean="0"/>
          </a:p>
          <a:p>
            <a:pPr algn="l">
              <a:lnSpc>
                <a:spcPct val="110000"/>
              </a:lnSpc>
            </a:pPr>
            <a:r>
              <a:rPr lang="zh-CN" altLang="en-US" sz="1200" b="1" dirty="0" smtClean="0">
                <a:latin typeface="Futura Condensed"/>
                <a:cs typeface="Futura Condensed"/>
              </a:rPr>
              <a:t>第 1 单元 – 探索  </a:t>
            </a:r>
            <a:endParaRPr lang="en-US" sz="1200" b="1" dirty="0" smtClean="0">
              <a:latin typeface="Futura Condensed"/>
              <a:cs typeface="Futura Condensed"/>
            </a:endParaRPr>
          </a:p>
          <a:p>
            <a:pPr lvl="1" algn="l">
              <a:lnSpc>
                <a:spcPct val="110000"/>
              </a:lnSpc>
            </a:pPr>
            <a:r>
              <a:rPr lang="zh-CN" altLang="en-US" sz="1200" dirty="0" smtClean="0"/>
              <a:t>编程跳舞</a:t>
            </a:r>
            <a:endParaRPr lang="en-US" sz="1200" dirty="0" smtClean="0">
              <a:latin typeface="Futura Condensed"/>
              <a:cs typeface="Futura Condensed"/>
            </a:endParaRPr>
          </a:p>
          <a:p>
            <a:pPr lvl="1" algn="l">
              <a:lnSpc>
                <a:spcPct val="110000"/>
              </a:lnSpc>
            </a:pPr>
            <a:r>
              <a:rPr lang="zh-CN" altLang="en-US" sz="1200" dirty="0" smtClean="0"/>
              <a:t>循序渐进</a:t>
            </a:r>
            <a:r>
              <a:rPr lang="en-US" sz="1200" dirty="0" smtClean="0"/>
              <a:t> </a:t>
            </a:r>
            <a:endParaRPr lang="en-US" sz="1200" dirty="0" smtClean="0">
              <a:latin typeface="Futura Condensed"/>
              <a:cs typeface="Futura Condensed"/>
            </a:endParaRPr>
          </a:p>
          <a:p>
            <a:pPr lvl="1" algn="l">
              <a:lnSpc>
                <a:spcPct val="110000"/>
              </a:lnSpc>
            </a:pPr>
            <a:r>
              <a:rPr lang="en-US" sz="1200" dirty="0" smtClean="0"/>
              <a:t>10 </a:t>
            </a:r>
            <a:r>
              <a:rPr lang="zh-CN" altLang="en-US" sz="1200" dirty="0" smtClean="0"/>
              <a:t>种模块</a:t>
            </a:r>
            <a:r>
              <a:rPr lang="en-US" sz="1200" dirty="0" smtClean="0"/>
              <a:t> </a:t>
            </a:r>
            <a:endParaRPr lang="en-US" sz="1200" dirty="0" smtClean="0">
              <a:latin typeface="Futura Condensed"/>
              <a:cs typeface="Futura Condensed"/>
            </a:endParaRPr>
          </a:p>
          <a:p>
            <a:pPr lvl="1" algn="l">
              <a:lnSpc>
                <a:spcPct val="110000"/>
              </a:lnSpc>
            </a:pPr>
            <a:r>
              <a:rPr lang="zh-CN" altLang="en-US" sz="1200" dirty="0" smtClean="0"/>
              <a:t>我的工作室</a:t>
            </a:r>
            <a:r>
              <a:rPr lang="en-US" sz="1200" dirty="0" smtClean="0"/>
              <a:t> </a:t>
            </a:r>
            <a:endParaRPr lang="en-US" sz="1200" dirty="0" smtClean="0">
              <a:latin typeface="Futura Condensed"/>
              <a:cs typeface="Futura Condensed"/>
            </a:endParaRPr>
          </a:p>
          <a:p>
            <a:pPr lvl="1" algn="l">
              <a:lnSpc>
                <a:spcPct val="110000"/>
              </a:lnSpc>
            </a:pPr>
            <a:r>
              <a:rPr lang="zh-CN" altLang="en-US" sz="1200" dirty="0" smtClean="0"/>
              <a:t>抓虫子</a:t>
            </a:r>
            <a:endParaRPr lang="en-US" sz="700" b="1" dirty="0" smtClean="0">
              <a:latin typeface="Futura Condensed"/>
              <a:cs typeface="Futura Condensed"/>
            </a:endParaRPr>
          </a:p>
          <a:p>
            <a:pPr lvl="1" algn="l">
              <a:lnSpc>
                <a:spcPct val="110000"/>
              </a:lnSpc>
            </a:pPr>
            <a:r>
              <a:rPr lang="zh-CN" altLang="en-US" sz="1200" dirty="0" smtClean="0">
                <a:latin typeface="Futura Condensed"/>
                <a:cs typeface="Futura Condensed"/>
              </a:rPr>
              <a:t>关于我</a:t>
            </a:r>
            <a:r>
              <a:rPr lang="en-US" sz="1200" dirty="0" smtClean="0">
                <a:latin typeface="Futura Condensed"/>
                <a:cs typeface="Futura Condensed"/>
              </a:rPr>
              <a:t> </a:t>
            </a:r>
            <a:endParaRPr lang="en-US" sz="700" b="1" dirty="0" smtClean="0">
              <a:latin typeface="Futura Condensed"/>
              <a:cs typeface="Futura Condensed"/>
            </a:endParaRPr>
          </a:p>
          <a:p>
            <a:pPr algn="l">
              <a:lnSpc>
                <a:spcPct val="110000"/>
              </a:lnSpc>
            </a:pPr>
            <a:endParaRPr lang="en-US" sz="1200" b="1" dirty="0" smtClean="0">
              <a:latin typeface="Futura Condensed"/>
              <a:cs typeface="Futura Condensed"/>
            </a:endParaRPr>
          </a:p>
          <a:p>
            <a:pPr algn="l">
              <a:lnSpc>
                <a:spcPct val="110000"/>
              </a:lnSpc>
            </a:pPr>
            <a:r>
              <a:rPr lang="zh-CN" altLang="en-US" sz="1200" b="1" dirty="0" smtClean="0">
                <a:latin typeface="Futura Condensed"/>
                <a:cs typeface="Futura Condensed"/>
              </a:rPr>
              <a:t>第 2 单元 – 动画  </a:t>
            </a:r>
            <a:endParaRPr lang="en-US" sz="1200" b="1" dirty="0" smtClean="0">
              <a:latin typeface="Futura Condensed"/>
              <a:cs typeface="Futura Condensed"/>
            </a:endParaRPr>
          </a:p>
          <a:p>
            <a:pPr lvl="1" algn="l">
              <a:lnSpc>
                <a:spcPct val="110000"/>
              </a:lnSpc>
            </a:pPr>
            <a:r>
              <a:rPr lang="zh-CN" altLang="en-US" sz="1200" dirty="0" smtClean="0"/>
              <a:t>脚本表演</a:t>
            </a:r>
            <a:r>
              <a:rPr lang="en-US" sz="1200" dirty="0" smtClean="0"/>
              <a:t> </a:t>
            </a:r>
            <a:endParaRPr lang="en-US" sz="1200" dirty="0" smtClean="0">
              <a:latin typeface="Futura Condensed"/>
              <a:cs typeface="Futura Condensed"/>
            </a:endParaRPr>
          </a:p>
          <a:p>
            <a:pPr lvl="1" algn="l">
              <a:lnSpc>
                <a:spcPct val="110000"/>
              </a:lnSpc>
            </a:pPr>
            <a:r>
              <a:rPr lang="zh-CN" altLang="en-US" sz="1200" dirty="0" smtClean="0"/>
              <a:t>组建乐队</a:t>
            </a:r>
            <a:r>
              <a:rPr lang="en-US" sz="1200" dirty="0" smtClean="0"/>
              <a:t> </a:t>
            </a:r>
            <a:endParaRPr lang="en-US" sz="1200" dirty="0" smtClean="0">
              <a:latin typeface="Futura Condensed"/>
              <a:cs typeface="Futura Condensed"/>
            </a:endParaRPr>
          </a:p>
          <a:p>
            <a:pPr lvl="1" algn="l">
              <a:lnSpc>
                <a:spcPct val="110000"/>
              </a:lnSpc>
            </a:pPr>
            <a:r>
              <a:rPr lang="zh-CN" altLang="en-US" sz="1200" dirty="0" smtClean="0"/>
              <a:t>橘框紫圈</a:t>
            </a:r>
            <a:r>
              <a:rPr lang="en-US" sz="1200" dirty="0" smtClean="0"/>
              <a:t> </a:t>
            </a:r>
            <a:endParaRPr lang="en-US" sz="1200" dirty="0" smtClean="0">
              <a:latin typeface="Futura Condensed"/>
              <a:cs typeface="Futura Condensed"/>
            </a:endParaRPr>
          </a:p>
          <a:p>
            <a:pPr lvl="1" algn="l">
              <a:lnSpc>
                <a:spcPct val="110000"/>
              </a:lnSpc>
            </a:pPr>
            <a:r>
              <a:rPr lang="zh-CN" altLang="en-US" sz="1200" dirty="0" smtClean="0"/>
              <a:t>动起来了</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抓虫子</a:t>
            </a:r>
            <a:endParaRPr lang="en-US" sz="700" b="1" dirty="0" smtClean="0">
              <a:latin typeface="Futura Condensed"/>
              <a:cs typeface="Futura Condensed"/>
            </a:endParaRPr>
          </a:p>
          <a:p>
            <a:pPr lvl="1" algn="l">
              <a:lnSpc>
                <a:spcPct val="110000"/>
              </a:lnSpc>
            </a:pPr>
            <a:r>
              <a:rPr lang="zh-CN" altLang="en-US" sz="1200" dirty="0" smtClean="0"/>
              <a:t>音乐视频</a:t>
            </a:r>
            <a:r>
              <a:rPr lang="en-US" sz="1200" dirty="0" smtClean="0"/>
              <a:t> </a:t>
            </a:r>
            <a:endParaRPr lang="en-US" sz="1200" dirty="0">
              <a:latin typeface="Futura Condensed"/>
              <a:cs typeface="Futura Condensed"/>
            </a:endParaRPr>
          </a:p>
        </p:txBody>
      </p:sp>
      <p:sp>
        <p:nvSpPr>
          <p:cNvPr id="17" name="TextBox 16"/>
          <p:cNvSpPr txBox="1"/>
          <p:nvPr/>
        </p:nvSpPr>
        <p:spPr>
          <a:xfrm>
            <a:off x="457200" y="464006"/>
            <a:ext cx="3586604" cy="907941"/>
          </a:xfrm>
          <a:prstGeom prst="rect">
            <a:avLst/>
          </a:prstGeom>
          <a:noFill/>
        </p:spPr>
        <p:txBody>
          <a:bodyPr wrap="square" rtlCol="0">
            <a:spAutoFit/>
          </a:bodyPr>
          <a:lstStyle/>
          <a:p>
            <a:r>
              <a:rPr lang="zh-CN" altLang="en-US" sz="5300" dirty="0" smtClean="0">
                <a:latin typeface="Futura Condensed"/>
                <a:cs typeface="Futura Condensed"/>
              </a:rPr>
              <a:t>目录</a:t>
            </a:r>
            <a:endParaRPr lang="en-US" sz="5300" dirty="0">
              <a:latin typeface="Futura Condensed"/>
              <a:cs typeface="Futura Condense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p:nvPr/>
        </p:nvSpPr>
        <p:spPr>
          <a:xfrm>
            <a:off x="1459" y="662722"/>
            <a:ext cx="7580685"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 name="connsiteX0-71" fmla="*/ 384878 w 7517114"/>
              <a:gd name="connsiteY0-72" fmla="*/ 0 h 479582"/>
              <a:gd name="connsiteX1-73" fmla="*/ 7517041 w 7517114"/>
              <a:gd name="connsiteY1-74" fmla="*/ 0 h 479582"/>
              <a:gd name="connsiteX2-75" fmla="*/ 7274999 w 7517114"/>
              <a:gd name="connsiteY2-76" fmla="*/ 239230 h 479582"/>
              <a:gd name="connsiteX3-77" fmla="*/ 7517041 w 7517114"/>
              <a:gd name="connsiteY3-78" fmla="*/ 479582 h 479582"/>
              <a:gd name="connsiteX4-79" fmla="*/ 0 w 7517114"/>
              <a:gd name="connsiteY4-80" fmla="*/ 479582 h 479582"/>
              <a:gd name="connsiteX5-81" fmla="*/ 384878 w 7517114"/>
              <a:gd name="connsiteY5-82" fmla="*/ 0 h 479582"/>
              <a:gd name="connsiteX0-83" fmla="*/ 0 w 7132236"/>
              <a:gd name="connsiteY0-84" fmla="*/ 0 h 479582"/>
              <a:gd name="connsiteX1-85" fmla="*/ 7132163 w 7132236"/>
              <a:gd name="connsiteY1-86" fmla="*/ 0 h 479582"/>
              <a:gd name="connsiteX2-87" fmla="*/ 6890121 w 7132236"/>
              <a:gd name="connsiteY2-88" fmla="*/ 239230 h 479582"/>
              <a:gd name="connsiteX3-89" fmla="*/ 7132163 w 7132236"/>
              <a:gd name="connsiteY3-90" fmla="*/ 479582 h 479582"/>
              <a:gd name="connsiteX4-91" fmla="*/ 2983 w 7132236"/>
              <a:gd name="connsiteY4-92" fmla="*/ 479582 h 479582"/>
              <a:gd name="connsiteX5-93" fmla="*/ 0 w 7132236"/>
              <a:gd name="connsiteY5-94" fmla="*/ 0 h 479582"/>
              <a:gd name="connsiteX0-95" fmla="*/ 3117 w 7129386"/>
              <a:gd name="connsiteY0-96" fmla="*/ 0 h 479582"/>
              <a:gd name="connsiteX1-97" fmla="*/ 7129313 w 7129386"/>
              <a:gd name="connsiteY1-98" fmla="*/ 0 h 479582"/>
              <a:gd name="connsiteX2-99" fmla="*/ 6887271 w 7129386"/>
              <a:gd name="connsiteY2-100" fmla="*/ 239230 h 479582"/>
              <a:gd name="connsiteX3-101" fmla="*/ 7129313 w 7129386"/>
              <a:gd name="connsiteY3-102" fmla="*/ 479582 h 479582"/>
              <a:gd name="connsiteX4-103" fmla="*/ 133 w 7129386"/>
              <a:gd name="connsiteY4-104" fmla="*/ 479582 h 479582"/>
              <a:gd name="connsiteX5-105" fmla="*/ 3117 w 7129386"/>
              <a:gd name="connsiteY5-106" fmla="*/ 0 h 479582"/>
              <a:gd name="connsiteX0-107" fmla="*/ 0 w 7126269"/>
              <a:gd name="connsiteY0-108" fmla="*/ 0 h 479582"/>
              <a:gd name="connsiteX1-109" fmla="*/ 7126196 w 7126269"/>
              <a:gd name="connsiteY1-110" fmla="*/ 0 h 479582"/>
              <a:gd name="connsiteX2-111" fmla="*/ 6884154 w 7126269"/>
              <a:gd name="connsiteY2-112" fmla="*/ 239230 h 479582"/>
              <a:gd name="connsiteX3-113" fmla="*/ 7126196 w 7126269"/>
              <a:gd name="connsiteY3-114" fmla="*/ 479582 h 479582"/>
              <a:gd name="connsiteX4-115" fmla="*/ 2984 w 7126269"/>
              <a:gd name="connsiteY4-116" fmla="*/ 479582 h 479582"/>
              <a:gd name="connsiteX5-117" fmla="*/ 0 w 7126269"/>
              <a:gd name="connsiteY5-118" fmla="*/ 0 h 479582"/>
              <a:gd name="connsiteX0-119" fmla="*/ 287 w 7123572"/>
              <a:gd name="connsiteY0-120" fmla="*/ 0 h 479582"/>
              <a:gd name="connsiteX1-121" fmla="*/ 7123499 w 7123572"/>
              <a:gd name="connsiteY1-122" fmla="*/ 0 h 479582"/>
              <a:gd name="connsiteX2-123" fmla="*/ 6881457 w 7123572"/>
              <a:gd name="connsiteY2-124" fmla="*/ 239230 h 479582"/>
              <a:gd name="connsiteX3-125" fmla="*/ 7123499 w 7123572"/>
              <a:gd name="connsiteY3-126" fmla="*/ 479582 h 479582"/>
              <a:gd name="connsiteX4-127" fmla="*/ 287 w 7123572"/>
              <a:gd name="connsiteY4-128" fmla="*/ 479582 h 479582"/>
              <a:gd name="connsiteX5-129" fmla="*/ 287 w 7123572"/>
              <a:gd name="connsiteY5-13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23572" h="479582">
                <a:moveTo>
                  <a:pt x="287" y="0"/>
                </a:moveTo>
                <a:lnTo>
                  <a:pt x="7123499" y="0"/>
                </a:lnTo>
                <a:cubicBezTo>
                  <a:pt x="7126427" y="6718"/>
                  <a:pt x="6875354" y="232512"/>
                  <a:pt x="6881457" y="239230"/>
                </a:cubicBezTo>
                <a:cubicBezTo>
                  <a:pt x="6873238" y="236797"/>
                  <a:pt x="7128543" y="478840"/>
                  <a:pt x="7123499" y="479582"/>
                </a:cubicBezTo>
                <a:lnTo>
                  <a:pt x="287" y="479582"/>
                </a:lnTo>
                <a:cubicBezTo>
                  <a:pt x="-707" y="319721"/>
                  <a:pt x="1281" y="159861"/>
                  <a:pt x="287"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6148" y="1404742"/>
            <a:ext cx="6859051" cy="8195945"/>
          </a:xfrm>
          <a:prstGeom prst="rect">
            <a:avLst/>
          </a:prstGeom>
          <a:noFill/>
        </p:spPr>
        <p:txBody>
          <a:bodyPr wrap="square" rtlCol="0">
            <a:spAutoFit/>
          </a:bodyPr>
          <a:lstStyle/>
          <a:p>
            <a:pPr algn="l">
              <a:lnSpc>
                <a:spcPct val="110000"/>
              </a:lnSpc>
            </a:pPr>
            <a:r>
              <a:rPr lang="zh-CN" altLang="en-US" sz="1200" b="1" dirty="0" smtClean="0">
                <a:latin typeface="Futura Condensed"/>
                <a:cs typeface="Futura Condensed"/>
              </a:rPr>
              <a:t>第 3 单元  – 故事</a:t>
            </a:r>
            <a:endParaRPr lang="en-US" sz="1200" b="1" dirty="0" smtClean="0">
              <a:latin typeface="Futura Condensed"/>
              <a:cs typeface="Futura Condensed"/>
            </a:endParaRPr>
          </a:p>
          <a:p>
            <a:pPr lvl="1" algn="l">
              <a:lnSpc>
                <a:spcPct val="110000"/>
              </a:lnSpc>
            </a:pPr>
            <a:r>
              <a:rPr lang="zh-CN" altLang="en-US" sz="1200" dirty="0" smtClean="0">
                <a:latin typeface="Futura Condensed"/>
                <a:cs typeface="Futura Condensed"/>
              </a:rPr>
              <a:t>角色</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对话</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场景</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抓虫子</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创造生物</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故事接力</a:t>
            </a:r>
            <a:endParaRPr lang="zh-CN" altLang="en-US" sz="1200" dirty="0" smtClean="0">
              <a:latin typeface="Futura Condensed"/>
              <a:cs typeface="Futura Condensed"/>
            </a:endParaRPr>
          </a:p>
          <a:p>
            <a:pPr lvl="1" algn="l">
              <a:lnSpc>
                <a:spcPct val="110000"/>
              </a:lnSpc>
            </a:pPr>
            <a:endParaRPr lang="zh-CN" altLang="en-US" sz="1200" b="1" dirty="0" smtClean="0">
              <a:latin typeface="Futura Condensed"/>
              <a:cs typeface="Futura Condensed"/>
            </a:endParaRPr>
          </a:p>
          <a:p>
            <a:pPr algn="l">
              <a:lnSpc>
                <a:spcPct val="110000"/>
              </a:lnSpc>
            </a:pPr>
            <a:r>
              <a:rPr lang="zh-CN" altLang="en-US" sz="1200" b="1" dirty="0" smtClean="0">
                <a:latin typeface="Futura Condensed"/>
                <a:cs typeface="Futura Condensed"/>
              </a:rPr>
              <a:t>第 4 单元 – 游戏</a:t>
            </a:r>
            <a:r>
              <a:rPr lang="en-US" sz="1200" b="1" dirty="0" smtClean="0">
                <a:latin typeface="Futura Condensed"/>
                <a:cs typeface="Futura Condensed"/>
              </a:rPr>
              <a:t> </a:t>
            </a:r>
            <a:endParaRPr lang="en-US" sz="1200" b="1" dirty="0" smtClean="0">
              <a:latin typeface="Futura Condensed"/>
              <a:cs typeface="Futura Condensed"/>
            </a:endParaRPr>
          </a:p>
          <a:p>
            <a:pPr lvl="1" algn="l">
              <a:lnSpc>
                <a:spcPct val="110000"/>
              </a:lnSpc>
            </a:pPr>
            <a:r>
              <a:rPr lang="zh-CN" altLang="en-US" sz="1200" dirty="0" smtClean="0">
                <a:latin typeface="Futura Condensed"/>
                <a:cs typeface="Futura Condensed"/>
              </a:rPr>
              <a:t>游戏愿望单</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新手游戏</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得分</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扩展</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互动</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抓虫子</a:t>
            </a:r>
            <a:endParaRPr lang="zh-CN" altLang="en-US" sz="1200" dirty="0" smtClean="0">
              <a:latin typeface="Futura Condensed"/>
              <a:cs typeface="Futura Condensed"/>
            </a:endParaRPr>
          </a:p>
          <a:p>
            <a:pPr lvl="1" algn="l">
              <a:lnSpc>
                <a:spcPct val="110000"/>
              </a:lnSpc>
            </a:pPr>
            <a:endParaRPr lang="en-US" sz="1200" b="1" dirty="0" smtClean="0">
              <a:latin typeface="Futura Condensed"/>
              <a:cs typeface="Futura Condensed"/>
            </a:endParaRPr>
          </a:p>
          <a:p>
            <a:pPr algn="l">
              <a:lnSpc>
                <a:spcPct val="110000"/>
              </a:lnSpc>
            </a:pPr>
            <a:r>
              <a:rPr lang="zh-CN" altLang="en-US" sz="1200" b="1" dirty="0" smtClean="0">
                <a:latin typeface="Futura Condensed"/>
                <a:cs typeface="Futura Condensed"/>
              </a:rPr>
              <a:t>第 5 单元 – 深入探究</a:t>
            </a:r>
            <a:endParaRPr lang="en-US" sz="1200" b="1" dirty="0" smtClean="0">
              <a:latin typeface="Futura Condensed"/>
              <a:cs typeface="Futura Condensed"/>
            </a:endParaRPr>
          </a:p>
          <a:p>
            <a:pPr lvl="1" algn="l">
              <a:lnSpc>
                <a:spcPct val="110000"/>
              </a:lnSpc>
            </a:pPr>
            <a:r>
              <a:rPr lang="zh-CN" altLang="en-US" sz="1200" dirty="0" smtClean="0">
                <a:latin typeface="Futura Condensed"/>
                <a:cs typeface="Futura Condensed"/>
              </a:rPr>
              <a:t>知</a:t>
            </a:r>
            <a:r>
              <a:rPr lang="en-US" altLang="zh-CN" sz="1200" dirty="0" smtClean="0">
                <a:latin typeface="Futura Condensed"/>
                <a:cs typeface="Futura Condensed"/>
              </a:rPr>
              <a:t>/</a:t>
            </a:r>
            <a:r>
              <a:rPr lang="zh-CN" altLang="en-US" sz="1200" dirty="0" smtClean="0">
                <a:latin typeface="Futura Condensed"/>
                <a:cs typeface="Futura Condensed"/>
              </a:rPr>
              <a:t>求</a:t>
            </a:r>
            <a:r>
              <a:rPr lang="en-US" altLang="zh-CN" sz="1200" dirty="0" smtClean="0">
                <a:latin typeface="Futura Condensed"/>
                <a:cs typeface="Futura Condensed"/>
              </a:rPr>
              <a:t>/</a:t>
            </a:r>
            <a:r>
              <a:rPr lang="zh-CN" altLang="en-US" sz="1200" dirty="0" smtClean="0">
                <a:latin typeface="Futura Condensed"/>
                <a:cs typeface="Futura Condensed"/>
              </a:rPr>
              <a:t>学</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第二回合</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进阶概念</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硬件和扩展</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活动设计</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抓虫子</a:t>
            </a:r>
            <a:endParaRPr lang="en-US" sz="700" b="1" dirty="0">
              <a:latin typeface="Futura Condensed"/>
              <a:cs typeface="Futura Condensed"/>
            </a:endParaRPr>
          </a:p>
          <a:p>
            <a:pPr algn="l">
              <a:lnSpc>
                <a:spcPct val="110000"/>
              </a:lnSpc>
            </a:pPr>
            <a:endParaRPr lang="en-US" sz="1200" b="1" dirty="0" smtClean="0">
              <a:latin typeface="Futura Condensed"/>
              <a:cs typeface="Futura Condensed"/>
            </a:endParaRPr>
          </a:p>
          <a:p>
            <a:pPr algn="l">
              <a:lnSpc>
                <a:spcPct val="110000"/>
              </a:lnSpc>
            </a:pPr>
            <a:r>
              <a:rPr lang="zh-CN" altLang="en-US" sz="1200" b="1" dirty="0" smtClean="0">
                <a:latin typeface="Futura Condensed"/>
                <a:cs typeface="Futura Condensed"/>
              </a:rPr>
              <a:t>第 6 单元 – 编程马拉松</a:t>
            </a:r>
            <a:endParaRPr lang="en-US" sz="1200" b="1" dirty="0" smtClean="0">
              <a:latin typeface="Futura Condensed"/>
              <a:cs typeface="Futura Condensed"/>
            </a:endParaRPr>
          </a:p>
          <a:p>
            <a:pPr lvl="1" algn="l">
              <a:lnSpc>
                <a:spcPct val="110000"/>
              </a:lnSpc>
            </a:pPr>
            <a:r>
              <a:rPr lang="zh-CN" altLang="en-US" sz="1200" dirty="0" smtClean="0">
                <a:latin typeface="Futura Condensed"/>
                <a:cs typeface="Futura Condensed"/>
              </a:rPr>
              <a:t>项目演说</a:t>
            </a:r>
            <a:endParaRPr lang="zh-CN" alt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项目计划</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设计冲刺</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项目反馈</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项目检查</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非焦点小组</a:t>
            </a:r>
            <a:endParaRPr lang="en-US" sz="700" b="1" dirty="0" smtClean="0">
              <a:latin typeface="Futura Condensed"/>
              <a:cs typeface="Futura Condensed"/>
            </a:endParaRPr>
          </a:p>
          <a:p>
            <a:pPr lvl="1" algn="l">
              <a:lnSpc>
                <a:spcPct val="110000"/>
              </a:lnSpc>
            </a:pPr>
            <a:r>
              <a:rPr lang="zh-CN" altLang="en-US" sz="1200" dirty="0" smtClean="0">
                <a:latin typeface="Futura Condensed"/>
                <a:cs typeface="Futura Condensed"/>
              </a:rPr>
              <a:t>项目回顾</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作品展示</a:t>
            </a:r>
            <a:endParaRPr lang="en-US" sz="700" b="1" dirty="0">
              <a:latin typeface="Futura Condensed"/>
              <a:cs typeface="Futura Condensed"/>
            </a:endParaRPr>
          </a:p>
          <a:p>
            <a:pPr algn="l">
              <a:lnSpc>
                <a:spcPct val="110000"/>
              </a:lnSpc>
            </a:pPr>
            <a:endParaRPr lang="en-US" sz="1200" b="1" dirty="0" smtClean="0">
              <a:latin typeface="Futura Condensed"/>
              <a:cs typeface="Futura Condensed"/>
            </a:endParaRPr>
          </a:p>
          <a:p>
            <a:pPr algn="l">
              <a:lnSpc>
                <a:spcPct val="110000"/>
              </a:lnSpc>
            </a:pPr>
            <a:r>
              <a:rPr lang="zh-CN" altLang="en-US" sz="1200" b="1" dirty="0" smtClean="0">
                <a:latin typeface="Futura Condensed"/>
                <a:cs typeface="Futura Condensed"/>
              </a:rPr>
              <a:t>附录 </a:t>
            </a:r>
            <a:endParaRPr lang="en-US" sz="1200" b="1" dirty="0" smtClean="0">
              <a:latin typeface="Futura Condensed"/>
              <a:cs typeface="Futura Condensed"/>
            </a:endParaRPr>
          </a:p>
          <a:p>
            <a:pPr lvl="1" algn="l">
              <a:lnSpc>
                <a:spcPct val="110000"/>
              </a:lnSpc>
            </a:pPr>
            <a:r>
              <a:rPr lang="zh-CN" altLang="en-US" sz="1200" dirty="0" smtClean="0">
                <a:latin typeface="Futura Condensed"/>
                <a:cs typeface="Futura Condensed"/>
              </a:rPr>
              <a:t>词汇表</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课程标准</a:t>
            </a:r>
            <a:r>
              <a:rPr lang="en-US" sz="1200" dirty="0" smtClean="0">
                <a:latin typeface="Futura Condensed"/>
                <a:cs typeface="Futura Condensed"/>
              </a:rPr>
              <a:t> </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计算思维</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延伸阅读</a:t>
            </a:r>
            <a:endParaRPr lang="en-US" sz="1200" dirty="0" smtClean="0">
              <a:latin typeface="Futura Condensed"/>
              <a:cs typeface="Futura Condensed"/>
            </a:endParaRPr>
          </a:p>
          <a:p>
            <a:pPr lvl="1" algn="l">
              <a:lnSpc>
                <a:spcPct val="110000"/>
              </a:lnSpc>
            </a:pPr>
            <a:r>
              <a:rPr lang="zh-CN" altLang="en-US" sz="1200" dirty="0" smtClean="0">
                <a:latin typeface="Futura Condensed"/>
                <a:cs typeface="Futura Condensed"/>
              </a:rPr>
              <a:t>资源链接</a:t>
            </a:r>
            <a:endParaRPr lang="en-US" sz="1200" dirty="0">
              <a:latin typeface="Futura Condensed"/>
              <a:cs typeface="Futura Condense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C-twogirls.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62" y="0"/>
            <a:ext cx="7811066" cy="100584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0" y="1669302"/>
            <a:ext cx="7839859" cy="4795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57200" y="2387600"/>
            <a:ext cx="3430270" cy="2461260"/>
          </a:xfrm>
          <a:prstGeom prst="rect">
            <a:avLst/>
          </a:prstGeom>
          <a:noFill/>
        </p:spPr>
        <p:txBody>
          <a:bodyPr wrap="square" rtlCol="0">
            <a:spAutoFit/>
          </a:bodyPr>
          <a:lstStyle/>
          <a:p>
            <a:r>
              <a:rPr lang="zh-CN" altLang="en-US" sz="1400" dirty="0" smtClean="0"/>
              <a:t>为了帮助你尽快进入创意计算的世界，我们设计了以下 </a:t>
            </a:r>
            <a:r>
              <a:rPr lang="en-US" sz="1400" dirty="0" smtClean="0"/>
              <a:t>8 </a:t>
            </a:r>
            <a:r>
              <a:rPr lang="zh-CN" altLang="en-US" sz="1400" dirty="0" smtClean="0"/>
              <a:t>个常见问题：</a:t>
            </a:r>
            <a:endParaRPr lang="en-US" sz="1400" dirty="0" smtClean="0"/>
          </a:p>
          <a:p>
            <a:r>
              <a:rPr lang="en-US" sz="1400" dirty="0" smtClean="0"/>
              <a:t> </a:t>
            </a:r>
            <a:endParaRPr lang="en-US" sz="1400" dirty="0" smtClean="0"/>
          </a:p>
          <a:p>
            <a:pPr marL="342900" lvl="0" indent="-342900">
              <a:buFont typeface="+mj-lt"/>
              <a:buAutoNum type="arabicPeriod"/>
            </a:pPr>
            <a:r>
              <a:rPr lang="zh-CN" altLang="en-US" sz="1400" dirty="0" smtClean="0"/>
              <a:t>什么是创意计算？</a:t>
            </a:r>
            <a:endParaRPr lang="en-US" sz="1400" dirty="0" smtClean="0"/>
          </a:p>
          <a:p>
            <a:pPr marL="342900" lvl="0" indent="-342900">
              <a:buFont typeface="+mj-lt"/>
              <a:buAutoNum type="arabicPeriod"/>
            </a:pPr>
            <a:r>
              <a:rPr lang="zh-CN" altLang="en-US" sz="1400" dirty="0" smtClean="0"/>
              <a:t>什么是 </a:t>
            </a:r>
            <a:r>
              <a:rPr lang="en-US" sz="1400" dirty="0" smtClean="0"/>
              <a:t>Scratch</a:t>
            </a:r>
            <a:r>
              <a:rPr lang="zh-CN" altLang="en-US" sz="1400" dirty="0" smtClean="0"/>
              <a:t>？</a:t>
            </a:r>
            <a:endParaRPr lang="en-US" sz="1400" dirty="0" smtClean="0"/>
          </a:p>
          <a:p>
            <a:pPr marL="342900" lvl="0" indent="-342900">
              <a:buFont typeface="+mj-lt"/>
              <a:buAutoNum type="arabicPeriod"/>
            </a:pPr>
            <a:r>
              <a:rPr lang="zh-CN" altLang="en-US" sz="1400" dirty="0" smtClean="0"/>
              <a:t>这本指南是什么？</a:t>
            </a:r>
            <a:endParaRPr lang="en-US" sz="1400" dirty="0" smtClean="0"/>
          </a:p>
          <a:p>
            <a:pPr marL="342900" lvl="0" indent="-342900">
              <a:buFont typeface="+mj-lt"/>
              <a:buAutoNum type="arabicPeriod"/>
            </a:pPr>
            <a:r>
              <a:rPr lang="zh-CN" altLang="en-US" sz="1400" dirty="0" smtClean="0"/>
              <a:t>指南的目标读者是谁？</a:t>
            </a:r>
            <a:endParaRPr lang="en-US" sz="1400" dirty="0" smtClean="0"/>
          </a:p>
          <a:p>
            <a:pPr marL="342900" lvl="0" indent="-342900">
              <a:buFont typeface="+mj-lt"/>
              <a:buAutoNum type="arabicPeriod"/>
            </a:pPr>
            <a:r>
              <a:rPr lang="zh-CN" altLang="en-US" sz="1400" dirty="0" smtClean="0"/>
              <a:t>使用这本指南要做哪些准备？</a:t>
            </a:r>
            <a:endParaRPr lang="en-US" sz="1400" dirty="0" smtClean="0"/>
          </a:p>
          <a:p>
            <a:pPr marL="342900" lvl="0" indent="-342900">
              <a:buFont typeface="+mj-lt"/>
              <a:buAutoNum type="arabicPeriod"/>
            </a:pPr>
            <a:r>
              <a:rPr lang="zh-CN" altLang="en-US" sz="1400" dirty="0" smtClean="0"/>
              <a:t>这本指南的涵盖内容？</a:t>
            </a:r>
            <a:endParaRPr lang="en-US" sz="1400" dirty="0" smtClean="0"/>
          </a:p>
          <a:p>
            <a:pPr marL="342900" lvl="0" indent="-342900">
              <a:buFont typeface="+mj-lt"/>
              <a:buAutoNum type="arabicPeriod"/>
            </a:pPr>
            <a:r>
              <a:rPr lang="zh-CN" altLang="en-US" sz="1400" dirty="0" smtClean="0"/>
              <a:t>如何使用这本指南？</a:t>
            </a:r>
            <a:endParaRPr lang="en-US" sz="1400" dirty="0" smtClean="0"/>
          </a:p>
          <a:p>
            <a:pPr marL="342900" lvl="0" indent="-342900">
              <a:buFont typeface="+mj-lt"/>
              <a:buAutoNum type="arabicPeriod"/>
            </a:pPr>
            <a:r>
              <a:rPr lang="zh-CN" altLang="en-US" sz="1400" dirty="0" smtClean="0"/>
              <a:t>这本指南背后的团队是谁？</a:t>
            </a:r>
            <a:endParaRPr lang="en-US" sz="1400" dirty="0"/>
          </a:p>
        </p:txBody>
      </p:sp>
      <p:sp>
        <p:nvSpPr>
          <p:cNvPr id="76" name="TextBox 75"/>
          <p:cNvSpPr txBox="1"/>
          <p:nvPr/>
        </p:nvSpPr>
        <p:spPr>
          <a:xfrm>
            <a:off x="457199" y="464006"/>
            <a:ext cx="3245964" cy="907941"/>
          </a:xfrm>
          <a:prstGeom prst="rect">
            <a:avLst/>
          </a:prstGeom>
          <a:noFill/>
        </p:spPr>
        <p:txBody>
          <a:bodyPr wrap="square" rtlCol="0">
            <a:spAutoFit/>
          </a:bodyPr>
          <a:lstStyle/>
          <a:p>
            <a:r>
              <a:rPr lang="zh-CN" altLang="en-US" sz="5300" dirty="0" smtClean="0">
                <a:latin typeface="Futura Condensed"/>
                <a:cs typeface="Futura Condensed"/>
              </a:rPr>
              <a:t>背景介绍</a:t>
            </a:r>
            <a:endParaRPr lang="en-US" sz="5300" dirty="0" smtClean="0">
              <a:latin typeface="Futura Condensed"/>
              <a:cs typeface="Futura Condensed"/>
            </a:endParaRPr>
          </a:p>
        </p:txBody>
      </p:sp>
      <p:sp>
        <p:nvSpPr>
          <p:cNvPr id="80" name="Oval Callout 79"/>
          <p:cNvSpPr/>
          <p:nvPr/>
        </p:nvSpPr>
        <p:spPr>
          <a:xfrm rot="20968875" flipH="1">
            <a:off x="3816921" y="1090562"/>
            <a:ext cx="3726456" cy="3591135"/>
          </a:xfrm>
          <a:prstGeom prst="wedgeEllipseCallout">
            <a:avLst>
              <a:gd name="adj1" fmla="val -41492"/>
              <a:gd name="adj2" fmla="val 52914"/>
            </a:avLst>
          </a:prstGeom>
          <a:solidFill>
            <a:srgbClr val="D9D9D9"/>
          </a:solidFill>
          <a:ln w="1143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zh-CN" altLang="en-US" sz="2800" dirty="0" smtClean="0">
                <a:solidFill>
                  <a:schemeClr val="tx1"/>
                </a:solidFill>
              </a:rPr>
              <a:t>欢迎使用</a:t>
            </a:r>
            <a:endParaRPr lang="en-US" altLang="zh-CN" sz="2800" dirty="0" smtClean="0">
              <a:solidFill>
                <a:schemeClr val="tx1"/>
              </a:solidFill>
            </a:endParaRPr>
          </a:p>
          <a:p>
            <a:pPr algn="ctr"/>
            <a:r>
              <a:rPr lang="zh-CN" altLang="en-US" sz="2800" dirty="0" smtClean="0">
                <a:solidFill>
                  <a:schemeClr val="tx1"/>
                </a:solidFill>
              </a:rPr>
              <a:t>创意计算</a:t>
            </a:r>
            <a:endParaRPr lang="en-US" altLang="zh-CN" sz="2800" dirty="0" smtClean="0">
              <a:solidFill>
                <a:schemeClr val="tx1"/>
              </a:solidFill>
            </a:endParaRPr>
          </a:p>
          <a:p>
            <a:pPr algn="ctr"/>
            <a:r>
              <a:rPr lang="zh-CN" altLang="en-US" sz="2800" dirty="0" smtClean="0">
                <a:solidFill>
                  <a:schemeClr val="tx1"/>
                </a:solidFill>
              </a:rPr>
              <a:t>课程指南</a:t>
            </a:r>
            <a:r>
              <a:rPr lang="en-US" sz="2800" kern="1300" dirty="0" smtClean="0">
                <a:solidFill>
                  <a:schemeClr val="tx1"/>
                </a:solidFill>
                <a:latin typeface="Futura Condensed"/>
                <a:cs typeface="Futura Condensed"/>
              </a:rPr>
              <a:t>!</a:t>
            </a:r>
            <a:endParaRPr lang="en-US" sz="2800" kern="1300" dirty="0">
              <a:solidFill>
                <a:schemeClr val="tx1"/>
              </a:solidFill>
              <a:latin typeface="Futura Condensed"/>
              <a:cs typeface="Futura Condensed"/>
            </a:endParaRPr>
          </a:p>
        </p:txBody>
      </p:sp>
      <p:grpSp>
        <p:nvGrpSpPr>
          <p:cNvPr id="81" name="Group 80"/>
          <p:cNvGrpSpPr/>
          <p:nvPr/>
        </p:nvGrpSpPr>
        <p:grpSpPr>
          <a:xfrm>
            <a:off x="454289" y="6086703"/>
            <a:ext cx="6859707" cy="3424519"/>
            <a:chOff x="-7635890" y="6081959"/>
            <a:chExt cx="6859707" cy="3424519"/>
          </a:xfrm>
        </p:grpSpPr>
        <p:grpSp>
          <p:nvGrpSpPr>
            <p:cNvPr id="82" name="Group 81"/>
            <p:cNvGrpSpPr/>
            <p:nvPr/>
          </p:nvGrpSpPr>
          <p:grpSpPr>
            <a:xfrm>
              <a:off x="-7635890" y="6081959"/>
              <a:ext cx="2083134" cy="1385948"/>
              <a:chOff x="-5136318" y="464008"/>
              <a:chExt cx="3051033" cy="2246945"/>
            </a:xfrm>
          </p:grpSpPr>
          <p:pic>
            <p:nvPicPr>
              <p:cNvPr id="91" name="Picture 90" descr="Screen Shot 2014-07-30 at 4.28.12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99841" y="1951063"/>
                <a:ext cx="993315" cy="759057"/>
              </a:xfrm>
              <a:prstGeom prst="rect">
                <a:avLst/>
              </a:prstGeom>
              <a:ln w="19050" cmpd="sng">
                <a:solidFill>
                  <a:schemeClr val="bg1"/>
                </a:solidFill>
              </a:ln>
            </p:spPr>
          </p:pic>
          <p:pic>
            <p:nvPicPr>
              <p:cNvPr id="92" name="Picture 91" descr="Screen Shot 2014-07-30 at 4.33.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009" y="464008"/>
                <a:ext cx="1012781" cy="707993"/>
              </a:xfrm>
              <a:prstGeom prst="rect">
                <a:avLst/>
              </a:prstGeom>
              <a:ln w="19050" cmpd="sng">
                <a:solidFill>
                  <a:schemeClr val="bg1"/>
                </a:solidFill>
              </a:ln>
            </p:spPr>
          </p:pic>
          <p:pic>
            <p:nvPicPr>
              <p:cNvPr id="93" name="Picture 92" descr="Screen Shot 2014-07-30 at 4.33.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317" y="1198318"/>
                <a:ext cx="993315" cy="709966"/>
              </a:xfrm>
              <a:prstGeom prst="rect">
                <a:avLst/>
              </a:prstGeom>
              <a:ln w="19050" cmpd="sng">
                <a:solidFill>
                  <a:schemeClr val="bg1"/>
                </a:solidFill>
              </a:ln>
            </p:spPr>
          </p:pic>
          <p:pic>
            <p:nvPicPr>
              <p:cNvPr id="94" name="Picture 93" descr="Screen Shot 2014-07-30 at 4.36.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318" y="464008"/>
                <a:ext cx="993315" cy="706021"/>
              </a:xfrm>
              <a:prstGeom prst="rect">
                <a:avLst/>
              </a:prstGeom>
              <a:ln w="19050" cmpd="sng">
                <a:solidFill>
                  <a:schemeClr val="bg1"/>
                </a:solidFill>
              </a:ln>
            </p:spPr>
          </p:pic>
          <p:pic>
            <p:nvPicPr>
              <p:cNvPr id="95" name="Picture 94" descr="Screen Shot 2014-07-30 at 4.34.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486" y="464008"/>
                <a:ext cx="991201" cy="706021"/>
              </a:xfrm>
              <a:prstGeom prst="rect">
                <a:avLst/>
              </a:prstGeom>
              <a:ln w="19050" cmpd="sng">
                <a:solidFill>
                  <a:schemeClr val="bg1"/>
                </a:solidFill>
              </a:ln>
            </p:spPr>
          </p:pic>
          <p:pic>
            <p:nvPicPr>
              <p:cNvPr id="96" name="Picture 95" descr="Screen Shot 2014-07-30 at 4.39.0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6486" y="1940519"/>
                <a:ext cx="984856" cy="763286"/>
              </a:xfrm>
              <a:prstGeom prst="rect">
                <a:avLst/>
              </a:prstGeom>
              <a:ln w="19050" cmpd="sng">
                <a:solidFill>
                  <a:schemeClr val="bg1"/>
                </a:solidFill>
              </a:ln>
            </p:spPr>
          </p:pic>
          <p:pic>
            <p:nvPicPr>
              <p:cNvPr id="97" name="Picture 96" descr="Screen Shot 2014-07-30 at 4.38.0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6486" y="1202263"/>
                <a:ext cx="984854" cy="706021"/>
              </a:xfrm>
              <a:prstGeom prst="rect">
                <a:avLst/>
              </a:prstGeom>
              <a:ln w="19050" cmpd="sng">
                <a:solidFill>
                  <a:schemeClr val="bg1"/>
                </a:solidFill>
              </a:ln>
            </p:spPr>
          </p:pic>
          <p:pic>
            <p:nvPicPr>
              <p:cNvPr id="98" name="Picture 97" descr="Screen Shot 2014-07-30 at 4.37.2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9841" y="1198318"/>
                <a:ext cx="993315" cy="709966"/>
              </a:xfrm>
              <a:prstGeom prst="rect">
                <a:avLst/>
              </a:prstGeom>
              <a:ln w="19050" cmpd="sng">
                <a:solidFill>
                  <a:schemeClr val="bg1"/>
                </a:solidFill>
              </a:ln>
            </p:spPr>
          </p:pic>
          <p:pic>
            <p:nvPicPr>
              <p:cNvPr id="99" name="Picture 98" descr="Screen Shot 2014-07-30 at 4.43.16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6317" y="1951063"/>
                <a:ext cx="993315" cy="759890"/>
              </a:xfrm>
              <a:prstGeom prst="rect">
                <a:avLst/>
              </a:prstGeom>
              <a:ln w="19050" cmpd="sng">
                <a:solidFill>
                  <a:schemeClr val="bg1"/>
                </a:solidFill>
              </a:ln>
            </p:spPr>
          </p:pic>
        </p:grpSp>
        <p:grpSp>
          <p:nvGrpSpPr>
            <p:cNvPr id="83" name="Group 82"/>
            <p:cNvGrpSpPr/>
            <p:nvPr/>
          </p:nvGrpSpPr>
          <p:grpSpPr>
            <a:xfrm>
              <a:off x="-7632980" y="6081959"/>
              <a:ext cx="6856797" cy="3424519"/>
              <a:chOff x="-7632980" y="6081959"/>
              <a:chExt cx="6856797" cy="3424519"/>
            </a:xfrm>
          </p:grpSpPr>
          <p:sp>
            <p:nvSpPr>
              <p:cNvPr id="84" name="TextBox 83"/>
              <p:cNvSpPr txBox="1"/>
              <p:nvPr/>
            </p:nvSpPr>
            <p:spPr>
              <a:xfrm>
                <a:off x="-7632980" y="7568455"/>
                <a:ext cx="2085341" cy="1754327"/>
              </a:xfrm>
              <a:prstGeom prst="rect">
                <a:avLst/>
              </a:prstGeom>
              <a:noFill/>
            </p:spPr>
            <p:txBody>
              <a:bodyPr wrap="square" lIns="0" rIns="0" rtlCol="0">
                <a:spAutoFit/>
              </a:bodyPr>
              <a:lstStyle/>
              <a:p>
                <a:pPr algn="just"/>
                <a:r>
                  <a:rPr lang="zh-CN" altLang="en-US" sz="1200" b="1" u="sng" dirty="0" smtClean="0"/>
                  <a:t>创意计算是关于创意</a:t>
                </a:r>
                <a:endParaRPr lang="en-US" altLang="zh-CN" sz="1200" b="1" u="sng" dirty="0" smtClean="0"/>
              </a:p>
              <a:p>
                <a:pPr algn="just"/>
                <a:endParaRPr lang="en-US" sz="1200" b="1" dirty="0" smtClean="0"/>
              </a:p>
              <a:p>
                <a:r>
                  <a:rPr lang="zh-CN" altLang="en-US" sz="1200" dirty="0" smtClean="0"/>
                  <a:t>计算机科学和计算机相关领域长期以来都被以一种和青少年的兴趣及价值观脱节的方式介绍给他们</a:t>
                </a:r>
                <a:r>
                  <a:rPr lang="en-US" altLang="zh-CN" sz="1200" dirty="0" smtClean="0"/>
                  <a:t>——</a:t>
                </a:r>
                <a:r>
                  <a:rPr lang="zh-CN" altLang="en-US" sz="1200" dirty="0" smtClean="0"/>
                  <a:t>关注的是技术细节而不是创意潜能。创意计算通过对创意、想象和兴趣的创作，建立起个人和计算的联系。</a:t>
                </a:r>
                <a:endParaRPr lang="en-US" sz="1200" dirty="0"/>
              </a:p>
            </p:txBody>
          </p:sp>
          <p:grpSp>
            <p:nvGrpSpPr>
              <p:cNvPr id="85" name="Group 84"/>
              <p:cNvGrpSpPr/>
              <p:nvPr/>
            </p:nvGrpSpPr>
            <p:grpSpPr>
              <a:xfrm>
                <a:off x="-5240629" y="6081959"/>
                <a:ext cx="2086571" cy="3424519"/>
                <a:chOff x="2849551" y="6008696"/>
                <a:chExt cx="2086571" cy="3424519"/>
              </a:xfrm>
            </p:grpSpPr>
            <p:pic>
              <p:nvPicPr>
                <p:cNvPr id="89" name="Picture 88"/>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Lst>
                </a:blip>
                <a:stretch>
                  <a:fillRect/>
                </a:stretch>
              </p:blipFill>
              <p:spPr>
                <a:xfrm>
                  <a:off x="2849551" y="6008696"/>
                  <a:ext cx="2086571" cy="1381538"/>
                </a:xfrm>
                <a:prstGeom prst="rect">
                  <a:avLst/>
                </a:prstGeom>
              </p:spPr>
            </p:pic>
            <p:sp>
              <p:nvSpPr>
                <p:cNvPr id="90" name="TextBox 89"/>
                <p:cNvSpPr txBox="1"/>
                <p:nvPr/>
              </p:nvSpPr>
              <p:spPr>
                <a:xfrm>
                  <a:off x="2850781" y="7495195"/>
                  <a:ext cx="2085341" cy="1938020"/>
                </a:xfrm>
                <a:prstGeom prst="rect">
                  <a:avLst/>
                </a:prstGeom>
                <a:noFill/>
              </p:spPr>
              <p:txBody>
                <a:bodyPr wrap="square" lIns="0" rIns="0" rtlCol="0">
                  <a:spAutoFit/>
                </a:bodyPr>
                <a:lstStyle/>
                <a:p>
                  <a:pPr algn="just"/>
                  <a:r>
                    <a:rPr lang="zh-CN" altLang="en-US" sz="1200" b="1" u="sng" dirty="0" smtClean="0"/>
                    <a:t>创意计算是关于授权</a:t>
                  </a:r>
                  <a:endParaRPr lang="en-US" altLang="zh-CN" sz="1200" b="1" u="sng" dirty="0" smtClean="0"/>
                </a:p>
                <a:p>
                  <a:pPr algn="just"/>
                  <a:endParaRPr lang="en-US" sz="1200" dirty="0" smtClean="0"/>
                </a:p>
                <a:p>
                  <a:r>
                    <a:rPr lang="zh-CN" altLang="en-US" sz="1200" dirty="0" smtClean="0"/>
                    <a:t>许多青少年接触电脑，但只是作为电脑的使用者，而不是设计者和创造者。创意计算着重强调的是知识，实践，以及一些基本的文字叙述能力。这些都是青少年创造日常生活中他们感兴趣的，有活力的互动计算媒体所要具备的。</a:t>
                  </a:r>
                  <a:endParaRPr lang="en-US" sz="1200" dirty="0"/>
                </a:p>
              </p:txBody>
            </p:sp>
          </p:grpSp>
          <p:grpSp>
            <p:nvGrpSpPr>
              <p:cNvPr id="86" name="Group 85"/>
              <p:cNvGrpSpPr/>
              <p:nvPr/>
            </p:nvGrpSpPr>
            <p:grpSpPr>
              <a:xfrm>
                <a:off x="-2862754" y="6081960"/>
                <a:ext cx="2086571" cy="3413272"/>
                <a:chOff x="5227426" y="6008697"/>
                <a:chExt cx="2086571" cy="3413272"/>
              </a:xfrm>
            </p:grpSpPr>
            <p:pic>
              <p:nvPicPr>
                <p:cNvPr id="87" name="Picture 86" descr="Screen Shot 2014-07-30 at 4.25.05 PM.png"/>
                <p:cNvPicPr>
                  <a:picLocks noChangeAspect="1"/>
                </p:cNvPicPr>
                <p:nvPr/>
              </p:nvPicPr>
              <p:blipFill rotWithShape="1">
                <a:blip r:embed="rId12">
                  <a:extLst>
                    <a:ext uri="{28A0092B-C50C-407E-A947-70E740481C1C}">
                      <a14:useLocalDpi xmlns:a14="http://schemas.microsoft.com/office/drawing/2010/main" val="0"/>
                    </a:ext>
                  </a:extLst>
                </a:blip>
                <a:srcRect l="6255" r="625"/>
                <a:stretch>
                  <a:fillRect/>
                </a:stretch>
              </p:blipFill>
              <p:spPr>
                <a:xfrm>
                  <a:off x="5227426" y="6008697"/>
                  <a:ext cx="2086571" cy="1381536"/>
                </a:xfrm>
                <a:prstGeom prst="rect">
                  <a:avLst/>
                </a:prstGeom>
              </p:spPr>
            </p:pic>
            <p:sp>
              <p:nvSpPr>
                <p:cNvPr id="88" name="TextBox 87"/>
                <p:cNvSpPr txBox="1"/>
                <p:nvPr/>
              </p:nvSpPr>
              <p:spPr>
                <a:xfrm>
                  <a:off x="5227427" y="7483949"/>
                  <a:ext cx="2085340" cy="1938020"/>
                </a:xfrm>
                <a:prstGeom prst="rect">
                  <a:avLst/>
                </a:prstGeom>
                <a:noFill/>
              </p:spPr>
              <p:txBody>
                <a:bodyPr wrap="square" lIns="0" rIns="0" rtlCol="0">
                  <a:spAutoFit/>
                </a:bodyPr>
                <a:lstStyle/>
                <a:p>
                  <a:pPr algn="just"/>
                  <a:r>
                    <a:rPr lang="zh-CN" altLang="en-US" sz="1200" b="1" u="sng" dirty="0" smtClean="0"/>
                    <a:t>创意计算是关于计算</a:t>
                  </a:r>
                  <a:endParaRPr lang="en-US" sz="1200" b="1" u="sng" dirty="0" smtClean="0"/>
                </a:p>
                <a:p>
                  <a:pPr algn="just"/>
                  <a:endParaRPr lang="en-US" sz="1200" dirty="0" smtClean="0">
                    <a:latin typeface="Futura Condensed"/>
                    <a:cs typeface="Futura Condensed"/>
                  </a:endParaRPr>
                </a:p>
                <a:p>
                  <a:r>
                    <a:rPr lang="zh-CN" altLang="en-US" sz="1200" dirty="0" smtClean="0"/>
                    <a:t>参与创作创意计算作品不仅仅是为了让青少年今后成为计算机科学家或程序员，而是为了</a:t>
                  </a:r>
                  <a:r>
                    <a:rPr sz="1200" dirty="0" smtClean="0"/>
                    <a:t>支持年轻人成为计算思维者--能够在生活的各个方面、跨学科和跨背景地利用计算概念、实践和</a:t>
                  </a:r>
                  <a:r>
                    <a:rPr lang="zh-CN" sz="1200" dirty="0" smtClean="0"/>
                    <a:t>视野</a:t>
                  </a:r>
                  <a:r>
                    <a:rPr sz="1200" dirty="0" smtClean="0"/>
                    <a:t>的人。</a:t>
                  </a:r>
                  <a:endParaRPr sz="1200" dirty="0" smtClean="0"/>
                </a:p>
                <a:p>
                  <a:r>
                    <a:rPr lang="en-US" sz="1200" dirty="0" smtClean="0"/>
                    <a:t> </a:t>
                  </a:r>
                  <a:endParaRPr lang="en-US" sz="1200" dirty="0"/>
                </a:p>
              </p:txBody>
            </p:sp>
          </p:grpSp>
        </p:grpSp>
      </p:grpSp>
      <p:sp>
        <p:nvSpPr>
          <p:cNvPr id="3" name="Slide Number Placeholder 2"/>
          <p:cNvSpPr>
            <a:spLocks noGrp="1"/>
          </p:cNvSpPr>
          <p:nvPr>
            <p:ph type="sldNum" sz="quarter" idx="12"/>
          </p:nvPr>
        </p:nvSpPr>
        <p:spPr>
          <a:xfrm>
            <a:off x="3887162" y="9517906"/>
            <a:ext cx="3744764" cy="535517"/>
          </a:xfrm>
        </p:spPr>
        <p:txBody>
          <a:bodyPr/>
          <a:lstStyle/>
          <a:p>
            <a:pPr algn="r"/>
            <a:r>
              <a:rPr lang="en-US" dirty="0" smtClean="0"/>
              <a:t>1</a:t>
            </a:r>
            <a:endParaRPr lang="en-US" dirty="0"/>
          </a:p>
        </p:txBody>
      </p:sp>
      <p:grpSp>
        <p:nvGrpSpPr>
          <p:cNvPr id="2" name="Group 1"/>
          <p:cNvGrpSpPr/>
          <p:nvPr/>
        </p:nvGrpSpPr>
        <p:grpSpPr>
          <a:xfrm>
            <a:off x="-1" y="5234538"/>
            <a:ext cx="7582143" cy="479582"/>
            <a:chOff x="-1" y="5234538"/>
            <a:chExt cx="7582143" cy="479582"/>
          </a:xfrm>
        </p:grpSpPr>
        <p:sp>
          <p:nvSpPr>
            <p:cNvPr id="33" name="Rectangle 13"/>
            <p:cNvSpPr/>
            <p:nvPr/>
          </p:nvSpPr>
          <p:spPr>
            <a:xfrm>
              <a:off x="-1" y="523453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2719970" y="5252455"/>
              <a:ext cx="4592796" cy="461665"/>
            </a:xfrm>
            <a:prstGeom prst="rect">
              <a:avLst/>
            </a:prstGeom>
            <a:noFill/>
          </p:spPr>
          <p:txBody>
            <a:bodyPr wrap="square" rtlCol="0" anchor="ctr" anchorCtr="0">
              <a:spAutoFit/>
            </a:bodyPr>
            <a:lstStyle/>
            <a:p>
              <a:pPr algn="r"/>
              <a:r>
                <a:rPr lang="zh-CN" altLang="en-US" sz="2400" b="1" dirty="0" smtClean="0">
                  <a:solidFill>
                    <a:schemeClr val="bg1"/>
                  </a:solidFill>
                </a:rPr>
                <a:t>什么是创意计算</a:t>
              </a:r>
              <a:r>
                <a:rPr lang="en-US" sz="2400" b="1" dirty="0" smtClean="0">
                  <a:solidFill>
                    <a:schemeClr val="bg1"/>
                  </a:solidFill>
                </a:rPr>
                <a:t> </a:t>
              </a:r>
              <a:r>
                <a:rPr lang="en-US" sz="2400" dirty="0" smtClean="0">
                  <a:solidFill>
                    <a:schemeClr val="bg1"/>
                  </a:solidFill>
                  <a:latin typeface="Futura Condensed"/>
                  <a:cs typeface="Futura Condensed"/>
                </a:rPr>
                <a:t>?</a:t>
              </a:r>
              <a:endParaRPr lang="en-US" sz="2400"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6378" y="3621986"/>
            <a:ext cx="7596022" cy="859708"/>
            <a:chOff x="176378" y="3648724"/>
            <a:chExt cx="7596022" cy="859708"/>
          </a:xfrm>
        </p:grpSpPr>
        <p:sp>
          <p:nvSpPr>
            <p:cNvPr id="57" name="Rectangle 13"/>
            <p:cNvSpPr/>
            <p:nvPr/>
          </p:nvSpPr>
          <p:spPr>
            <a:xfrm flipH="1">
              <a:off x="176378" y="4028850"/>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58" name="TextBox 57"/>
            <p:cNvSpPr txBox="1"/>
            <p:nvPr/>
          </p:nvSpPr>
          <p:spPr>
            <a:xfrm flipH="1">
              <a:off x="452116" y="3648724"/>
              <a:ext cx="3986390" cy="829945"/>
            </a:xfrm>
            <a:prstGeom prst="rect">
              <a:avLst/>
            </a:prstGeom>
            <a:noFill/>
          </p:spPr>
          <p:txBody>
            <a:bodyPr wrap="square" rtlCol="0" anchor="ctr" anchorCtr="0">
              <a:spAutoFit/>
            </a:bodyPr>
            <a:lstStyle/>
            <a:p>
              <a:r>
                <a:rPr lang="en-US" sz="2400" dirty="0" smtClean="0">
                  <a:solidFill>
                    <a:srgbClr val="FFFFFF"/>
                  </a:solidFill>
                </a:rPr>
                <a:t> </a:t>
              </a:r>
              <a:endParaRPr lang="en-US" sz="2400" dirty="0" smtClean="0">
                <a:solidFill>
                  <a:srgbClr val="FFFFFF"/>
                </a:solidFill>
              </a:endParaRPr>
            </a:p>
            <a:p>
              <a:r>
                <a:rPr lang="en-US" sz="2400" dirty="0" smtClean="0">
                  <a:solidFill>
                    <a:srgbClr val="FFFFFF"/>
                  </a:solidFill>
                </a:rPr>
                <a:t> </a:t>
              </a:r>
              <a:r>
                <a:rPr lang="zh-CN" altLang="en-US" sz="2400" dirty="0" smtClean="0">
                  <a:solidFill>
                    <a:srgbClr val="FFFFFF"/>
                  </a:solidFill>
                </a:rPr>
                <a:t>这本指南是什么</a:t>
              </a:r>
              <a:r>
                <a:rPr lang="en-US" sz="2400" dirty="0" smtClean="0">
                  <a:solidFill>
                    <a:srgbClr val="FFFFFF"/>
                  </a:solidFill>
                </a:rPr>
                <a:t> </a:t>
              </a:r>
              <a:r>
                <a:rPr lang="en-US" sz="2400" dirty="0" smtClean="0">
                  <a:solidFill>
                    <a:srgbClr val="FFFFFF"/>
                  </a:solidFill>
                  <a:latin typeface="Futura Condensed"/>
                  <a:cs typeface="Futura Condensed"/>
                </a:rPr>
                <a:t>?</a:t>
              </a:r>
              <a:endParaRPr lang="en-US" sz="2400" dirty="0">
                <a:solidFill>
                  <a:srgbClr val="FFFFFF"/>
                </a:solidFill>
                <a:latin typeface="Futura Condensed"/>
                <a:cs typeface="Futura Condensed"/>
              </a:endParaRPr>
            </a:p>
          </p:txBody>
        </p:sp>
      </p:grpSp>
      <p:grpSp>
        <p:nvGrpSpPr>
          <p:cNvPr id="2" name="Group 1"/>
          <p:cNvGrpSpPr/>
          <p:nvPr/>
        </p:nvGrpSpPr>
        <p:grpSpPr>
          <a:xfrm>
            <a:off x="206975" y="666033"/>
            <a:ext cx="7596022" cy="479582"/>
            <a:chOff x="206975" y="666033"/>
            <a:chExt cx="7596022" cy="479582"/>
          </a:xfrm>
        </p:grpSpPr>
        <p:sp>
          <p:nvSpPr>
            <p:cNvPr id="53" name="Rectangle 13"/>
            <p:cNvSpPr/>
            <p:nvPr/>
          </p:nvSpPr>
          <p:spPr>
            <a:xfrm flipH="1">
              <a:off x="206975" y="666033"/>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54" name="TextBox 53"/>
            <p:cNvSpPr txBox="1"/>
            <p:nvPr/>
          </p:nvSpPr>
          <p:spPr>
            <a:xfrm flipH="1">
              <a:off x="452118" y="684595"/>
              <a:ext cx="3063928" cy="460375"/>
            </a:xfrm>
            <a:prstGeom prst="rect">
              <a:avLst/>
            </a:prstGeom>
            <a:noFill/>
          </p:spPr>
          <p:txBody>
            <a:bodyPr wrap="square" rtlCol="0" anchor="ctr" anchorCtr="0">
              <a:spAutoFit/>
            </a:bodyPr>
            <a:lstStyle/>
            <a:p>
              <a:r>
                <a:rPr lang="zh-CN" altLang="en-US" sz="2400" dirty="0" smtClean="0">
                  <a:solidFill>
                    <a:srgbClr val="FFFFFF"/>
                  </a:solidFill>
                </a:rPr>
                <a:t>什么是 </a:t>
              </a:r>
              <a:r>
                <a:rPr lang="en-US" sz="2400" dirty="0" smtClean="0">
                  <a:solidFill>
                    <a:srgbClr val="FFFFFF"/>
                  </a:solidFill>
                </a:rPr>
                <a:t>Scratch</a:t>
              </a:r>
              <a:r>
                <a:rPr lang="en-US" sz="2400" dirty="0" smtClean="0">
                  <a:solidFill>
                    <a:schemeClr val="bg1"/>
                  </a:solidFill>
                  <a:latin typeface="Futura Condensed"/>
                  <a:cs typeface="Futura Condensed"/>
                </a:rPr>
                <a:t>?</a:t>
              </a:r>
              <a:endParaRPr lang="en-US" sz="2400" dirty="0">
                <a:solidFill>
                  <a:schemeClr val="bg1"/>
                </a:solidFill>
                <a:latin typeface="Futura Condensed"/>
                <a:cs typeface="Futura Condensed"/>
              </a:endParaRPr>
            </a:p>
          </p:txBody>
        </p:sp>
      </p:grpSp>
      <p:grpSp>
        <p:nvGrpSpPr>
          <p:cNvPr id="43" name="Group 42"/>
          <p:cNvGrpSpPr/>
          <p:nvPr/>
        </p:nvGrpSpPr>
        <p:grpSpPr>
          <a:xfrm>
            <a:off x="457202" y="6995636"/>
            <a:ext cx="6912621" cy="2732405"/>
            <a:chOff x="457202" y="5445628"/>
            <a:chExt cx="6912621" cy="2732405"/>
          </a:xfrm>
        </p:grpSpPr>
        <p:grpSp>
          <p:nvGrpSpPr>
            <p:cNvPr id="44" name="Group 43"/>
            <p:cNvGrpSpPr/>
            <p:nvPr/>
          </p:nvGrpSpPr>
          <p:grpSpPr>
            <a:xfrm>
              <a:off x="457202" y="5445628"/>
              <a:ext cx="6912621" cy="1565490"/>
              <a:chOff x="457202" y="7608030"/>
              <a:chExt cx="6912621" cy="1565490"/>
            </a:xfrm>
          </p:grpSpPr>
          <p:grpSp>
            <p:nvGrpSpPr>
              <p:cNvPr id="49" name="Group 48"/>
              <p:cNvGrpSpPr/>
              <p:nvPr/>
            </p:nvGrpSpPr>
            <p:grpSpPr>
              <a:xfrm>
                <a:off x="457202" y="7608628"/>
                <a:ext cx="1669098" cy="1564892"/>
                <a:chOff x="-6478313" y="5284345"/>
                <a:chExt cx="1669098" cy="1564892"/>
              </a:xfrm>
            </p:grpSpPr>
            <p:sp>
              <p:nvSpPr>
                <p:cNvPr id="71" name="Oval 70"/>
                <p:cNvSpPr/>
                <p:nvPr/>
              </p:nvSpPr>
              <p:spPr>
                <a:xfrm>
                  <a:off x="-6426211" y="5284345"/>
                  <a:ext cx="1564892" cy="1564892"/>
                </a:xfrm>
                <a:prstGeom prst="ellipse">
                  <a:avLst/>
                </a:prstGeom>
                <a:solidFill>
                  <a:srgbClr val="1B93D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TextBox 71"/>
                <p:cNvSpPr txBox="1"/>
                <p:nvPr/>
              </p:nvSpPr>
              <p:spPr>
                <a:xfrm>
                  <a:off x="-6478313" y="5697462"/>
                  <a:ext cx="1669098" cy="706755"/>
                </a:xfrm>
                <a:prstGeom prst="rect">
                  <a:avLst/>
                </a:prstGeom>
                <a:noFill/>
                <a:ln w="6350" cmpd="sng">
                  <a:noFill/>
                  <a:prstDash val="dash"/>
                </a:ln>
              </p:spPr>
              <p:txBody>
                <a:bodyPr wrap="square" numCol="1" rtlCol="0">
                  <a:spAutoFit/>
                </a:bodyPr>
                <a:lstStyle/>
                <a:p>
                  <a:pPr algn="ctr"/>
                  <a:r>
                    <a:rPr lang="zh-CN" altLang="en-US" sz="2000" dirty="0" smtClean="0">
                      <a:solidFill>
                        <a:srgbClr val="FFFFFF"/>
                      </a:solidFill>
                      <a:latin typeface="Futura Condensed"/>
                      <a:cs typeface="Futura Condensed"/>
                    </a:rPr>
                    <a:t>原则</a:t>
                  </a:r>
                  <a:r>
                    <a:rPr lang="en-US" sz="2000" dirty="0" smtClean="0">
                      <a:solidFill>
                        <a:srgbClr val="FFFFFF"/>
                      </a:solidFill>
                      <a:latin typeface="Futura Condensed"/>
                      <a:cs typeface="Futura Condensed"/>
                    </a:rPr>
                    <a:t> 1:</a:t>
                  </a:r>
                  <a:endParaRPr lang="en-US" sz="2000" dirty="0" smtClean="0">
                    <a:solidFill>
                      <a:srgbClr val="FFFFFF"/>
                    </a:solidFill>
                    <a:latin typeface="Futura Condensed"/>
                    <a:cs typeface="Futura Condensed"/>
                  </a:endParaRPr>
                </a:p>
                <a:p>
                  <a:pPr algn="ctr"/>
                  <a:r>
                    <a:rPr lang="zh-CN" altLang="en-US" sz="2000" dirty="0" smtClean="0">
                      <a:solidFill>
                        <a:srgbClr val="FFFFFF"/>
                      </a:solidFill>
                    </a:rPr>
                    <a:t>创作</a:t>
                  </a:r>
                  <a:endParaRPr lang="en-US" sz="2000" dirty="0" smtClean="0">
                    <a:solidFill>
                      <a:srgbClr val="FFFFFF"/>
                    </a:solidFill>
                    <a:latin typeface="Futura Condensed"/>
                    <a:cs typeface="Futura Condensed"/>
                  </a:endParaRPr>
                </a:p>
              </p:txBody>
            </p:sp>
          </p:grpSp>
          <p:grpSp>
            <p:nvGrpSpPr>
              <p:cNvPr id="50" name="Group 49"/>
              <p:cNvGrpSpPr/>
              <p:nvPr/>
            </p:nvGrpSpPr>
            <p:grpSpPr>
              <a:xfrm>
                <a:off x="2205043" y="7608628"/>
                <a:ext cx="1669098" cy="1564892"/>
                <a:chOff x="-4718108" y="5284345"/>
                <a:chExt cx="1669098" cy="1564892"/>
              </a:xfrm>
            </p:grpSpPr>
            <p:sp>
              <p:nvSpPr>
                <p:cNvPr id="69" name="Oval 68"/>
                <p:cNvSpPr/>
                <p:nvPr/>
              </p:nvSpPr>
              <p:spPr>
                <a:xfrm>
                  <a:off x="-4666006" y="5284345"/>
                  <a:ext cx="1564892" cy="1564892"/>
                </a:xfrm>
                <a:prstGeom prst="ellipse">
                  <a:avLst/>
                </a:prstGeom>
                <a:solidFill>
                  <a:srgbClr val="AA28B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4718108" y="5697465"/>
                  <a:ext cx="1669098" cy="706755"/>
                </a:xfrm>
                <a:prstGeom prst="rect">
                  <a:avLst/>
                </a:prstGeom>
                <a:noFill/>
                <a:ln w="6350" cmpd="sng">
                  <a:noFill/>
                  <a:prstDash val="dash"/>
                </a:ln>
              </p:spPr>
              <p:txBody>
                <a:bodyPr wrap="square" numCol="1" rtlCol="0">
                  <a:spAutoFit/>
                </a:bodyPr>
                <a:lstStyle/>
                <a:p>
                  <a:pPr algn="ctr"/>
                  <a:r>
                    <a:rPr lang="zh-CN" altLang="en-US" sz="2000" dirty="0" smtClean="0">
                      <a:solidFill>
                        <a:srgbClr val="FFFFFF"/>
                      </a:solidFill>
                      <a:latin typeface="Futura Condensed"/>
                      <a:cs typeface="Futura Condensed"/>
                    </a:rPr>
                    <a:t>原则 </a:t>
                  </a:r>
                  <a:r>
                    <a:rPr lang="en-US" sz="2000" dirty="0" smtClean="0">
                      <a:solidFill>
                        <a:srgbClr val="FFFFFF"/>
                      </a:solidFill>
                      <a:latin typeface="Futura Condensed"/>
                      <a:cs typeface="Futura Condensed"/>
                    </a:rPr>
                    <a:t>2:</a:t>
                  </a:r>
                  <a:endParaRPr lang="en-US" sz="2000" dirty="0" smtClean="0">
                    <a:solidFill>
                      <a:srgbClr val="FFFFFF"/>
                    </a:solidFill>
                    <a:latin typeface="Futura Condensed"/>
                    <a:cs typeface="Futura Condensed"/>
                  </a:endParaRPr>
                </a:p>
                <a:p>
                  <a:pPr algn="ctr"/>
                  <a:r>
                    <a:rPr lang="zh-CN" altLang="en-US" sz="2000" dirty="0" smtClean="0">
                      <a:solidFill>
                        <a:srgbClr val="FFFFFF"/>
                      </a:solidFill>
                      <a:latin typeface="Futura Condensed"/>
                      <a:cs typeface="Futura Condensed"/>
                    </a:rPr>
                    <a:t>个性化</a:t>
                  </a:r>
                  <a:endParaRPr lang="en-US" sz="2000" dirty="0" smtClean="0">
                    <a:solidFill>
                      <a:srgbClr val="FFFFFF"/>
                    </a:solidFill>
                    <a:latin typeface="Futura Condensed"/>
                    <a:cs typeface="Futura Condensed"/>
                  </a:endParaRPr>
                </a:p>
              </p:txBody>
            </p:sp>
          </p:grpSp>
          <p:grpSp>
            <p:nvGrpSpPr>
              <p:cNvPr id="56" name="Group 55"/>
              <p:cNvGrpSpPr/>
              <p:nvPr/>
            </p:nvGrpSpPr>
            <p:grpSpPr>
              <a:xfrm>
                <a:off x="3952884" y="7608628"/>
                <a:ext cx="1669098" cy="1564892"/>
                <a:chOff x="-2957903" y="5284345"/>
                <a:chExt cx="1669098" cy="1564892"/>
              </a:xfrm>
            </p:grpSpPr>
            <p:sp>
              <p:nvSpPr>
                <p:cNvPr id="65" name="Oval 64"/>
                <p:cNvSpPr/>
                <p:nvPr/>
              </p:nvSpPr>
              <p:spPr>
                <a:xfrm>
                  <a:off x="-2905801" y="5284345"/>
                  <a:ext cx="1564892" cy="1564892"/>
                </a:xfrm>
                <a:prstGeom prst="ellipse">
                  <a:avLst/>
                </a:prstGeom>
                <a:solidFill>
                  <a:srgbClr val="50AB0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2957903" y="5697464"/>
                  <a:ext cx="1669098" cy="706755"/>
                </a:xfrm>
                <a:prstGeom prst="rect">
                  <a:avLst/>
                </a:prstGeom>
                <a:noFill/>
                <a:ln w="6350" cmpd="sng">
                  <a:noFill/>
                  <a:prstDash val="dash"/>
                </a:ln>
              </p:spPr>
              <p:txBody>
                <a:bodyPr wrap="square" numCol="1" rtlCol="0">
                  <a:spAutoFit/>
                </a:bodyPr>
                <a:lstStyle/>
                <a:p>
                  <a:pPr algn="ctr"/>
                  <a:r>
                    <a:rPr lang="zh-CN" altLang="en-US" sz="2000" dirty="0" smtClean="0">
                      <a:solidFill>
                        <a:srgbClr val="FFFFFF"/>
                      </a:solidFill>
                      <a:latin typeface="Futura Condensed"/>
                      <a:cs typeface="Futura Condensed"/>
                    </a:rPr>
                    <a:t>原则 </a:t>
                  </a:r>
                  <a:r>
                    <a:rPr lang="en-US" sz="2000" dirty="0" smtClean="0">
                      <a:solidFill>
                        <a:srgbClr val="FFFFFF"/>
                      </a:solidFill>
                      <a:latin typeface="Futura Condensed"/>
                      <a:cs typeface="Futura Condensed"/>
                    </a:rPr>
                    <a:t>3:</a:t>
                  </a:r>
                  <a:endParaRPr lang="en-US" sz="2000" dirty="0" smtClean="0">
                    <a:solidFill>
                      <a:srgbClr val="FFFFFF"/>
                    </a:solidFill>
                    <a:latin typeface="Futura Condensed"/>
                    <a:cs typeface="Futura Condensed"/>
                  </a:endParaRPr>
                </a:p>
                <a:p>
                  <a:pPr algn="ctr"/>
                  <a:r>
                    <a:rPr lang="zh-CN" altLang="en-US" sz="2000" dirty="0" smtClean="0">
                      <a:solidFill>
                        <a:srgbClr val="FFFFFF"/>
                      </a:solidFill>
                      <a:latin typeface="Futura Condensed"/>
                      <a:cs typeface="Futura Condensed"/>
                    </a:rPr>
                    <a:t>分享</a:t>
                  </a:r>
                  <a:endParaRPr lang="en-US" sz="2000" dirty="0" smtClean="0">
                    <a:solidFill>
                      <a:srgbClr val="FFFFFF"/>
                    </a:solidFill>
                    <a:latin typeface="Futura Condensed"/>
                    <a:cs typeface="Futura Condensed"/>
                  </a:endParaRPr>
                </a:p>
              </p:txBody>
            </p:sp>
          </p:grpSp>
          <p:grpSp>
            <p:nvGrpSpPr>
              <p:cNvPr id="59" name="Group 58"/>
              <p:cNvGrpSpPr/>
              <p:nvPr/>
            </p:nvGrpSpPr>
            <p:grpSpPr>
              <a:xfrm>
                <a:off x="5700725" y="7608030"/>
                <a:ext cx="1669098" cy="1564892"/>
                <a:chOff x="-1197697" y="5284345"/>
                <a:chExt cx="1669098" cy="1564892"/>
              </a:xfrm>
            </p:grpSpPr>
            <p:sp>
              <p:nvSpPr>
                <p:cNvPr id="62" name="Oval 61"/>
                <p:cNvSpPr/>
                <p:nvPr/>
              </p:nvSpPr>
              <p:spPr>
                <a:xfrm>
                  <a:off x="-1145595" y="5284345"/>
                  <a:ext cx="1564892" cy="1564892"/>
                </a:xfrm>
                <a:prstGeom prst="ellipse">
                  <a:avLst/>
                </a:prstGeom>
                <a:solidFill>
                  <a:srgbClr val="EA6A0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TextBox 63"/>
                <p:cNvSpPr txBox="1"/>
                <p:nvPr/>
              </p:nvSpPr>
              <p:spPr>
                <a:xfrm>
                  <a:off x="-1197697" y="5697468"/>
                  <a:ext cx="1669098" cy="706755"/>
                </a:xfrm>
                <a:prstGeom prst="rect">
                  <a:avLst/>
                </a:prstGeom>
                <a:noFill/>
                <a:ln w="6350" cmpd="sng">
                  <a:noFill/>
                  <a:prstDash val="dash"/>
                </a:ln>
              </p:spPr>
              <p:txBody>
                <a:bodyPr wrap="square" numCol="1" rtlCol="0">
                  <a:spAutoFit/>
                </a:bodyPr>
                <a:lstStyle/>
                <a:p>
                  <a:pPr algn="ctr"/>
                  <a:r>
                    <a:rPr lang="zh-CN" altLang="en-US" sz="2000" b="1" dirty="0" smtClean="0">
                      <a:solidFill>
                        <a:srgbClr val="FFFFFF"/>
                      </a:solidFill>
                      <a:latin typeface="Futura Condensed"/>
                      <a:cs typeface="Futura Condensed"/>
                    </a:rPr>
                    <a:t>原则 </a:t>
                  </a:r>
                  <a:r>
                    <a:rPr lang="en-US" sz="2000" dirty="0" smtClean="0">
                      <a:solidFill>
                        <a:srgbClr val="FFFFFF"/>
                      </a:solidFill>
                      <a:latin typeface="Futura Condensed"/>
                      <a:cs typeface="Futura Condensed"/>
                    </a:rPr>
                    <a:t>4:</a:t>
                  </a:r>
                  <a:endParaRPr lang="en-US" sz="2000" dirty="0" smtClean="0">
                    <a:solidFill>
                      <a:srgbClr val="FFFFFF"/>
                    </a:solidFill>
                    <a:latin typeface="Futura Condensed"/>
                    <a:cs typeface="Futura Condensed"/>
                  </a:endParaRPr>
                </a:p>
                <a:p>
                  <a:pPr algn="ctr"/>
                  <a:r>
                    <a:rPr lang="zh-CN" altLang="en-US" sz="2000" dirty="0" smtClean="0">
                      <a:solidFill>
                        <a:srgbClr val="FFFFFF"/>
                      </a:solidFill>
                      <a:latin typeface="Futura Condensed"/>
                      <a:cs typeface="Futura Condensed"/>
                    </a:rPr>
                    <a:t>反思</a:t>
                  </a:r>
                  <a:endParaRPr lang="en-US" sz="2000" dirty="0" smtClean="0">
                    <a:solidFill>
                      <a:srgbClr val="FFFFFF"/>
                    </a:solidFill>
                    <a:latin typeface="Futura Condensed"/>
                    <a:cs typeface="Futura Condensed"/>
                  </a:endParaRPr>
                </a:p>
              </p:txBody>
            </p:sp>
          </p:grpSp>
        </p:grpSp>
        <p:sp>
          <p:nvSpPr>
            <p:cNvPr id="45" name="Rectangle 44"/>
            <p:cNvSpPr/>
            <p:nvPr/>
          </p:nvSpPr>
          <p:spPr>
            <a:xfrm>
              <a:off x="735967" y="7163303"/>
              <a:ext cx="1162685" cy="1014730"/>
            </a:xfrm>
            <a:prstGeom prst="rect">
              <a:avLst/>
            </a:prstGeom>
          </p:spPr>
          <p:txBody>
            <a:bodyPr wrap="square">
              <a:spAutoFit/>
            </a:bodyPr>
            <a:lstStyle/>
            <a:p>
              <a:pPr lvl="0"/>
              <a:r>
                <a:rPr lang="zh-CN" altLang="en-US" sz="1200" dirty="0" smtClean="0"/>
                <a:t>给学习者提供设计和创作的机会，而不仅仅是听、观察和使用</a:t>
              </a:r>
              <a:endParaRPr lang="en-US" sz="1200" dirty="0"/>
            </a:p>
          </p:txBody>
        </p:sp>
        <p:sp>
          <p:nvSpPr>
            <p:cNvPr id="46" name="Rectangle 45"/>
            <p:cNvSpPr/>
            <p:nvPr/>
          </p:nvSpPr>
          <p:spPr>
            <a:xfrm>
              <a:off x="2392209" y="7163097"/>
              <a:ext cx="1311003" cy="829945"/>
            </a:xfrm>
            <a:prstGeom prst="rect">
              <a:avLst/>
            </a:prstGeom>
          </p:spPr>
          <p:txBody>
            <a:bodyPr wrap="square">
              <a:spAutoFit/>
            </a:bodyPr>
            <a:lstStyle/>
            <a:p>
              <a:pPr algn="l"/>
              <a:r>
                <a:rPr lang="zh-CN" altLang="en-US" sz="1200" dirty="0" smtClean="0"/>
                <a:t>给学习者提供机会参与到对个人有意义以及与个人相关的活动中</a:t>
              </a:r>
              <a:endParaRPr lang="zh-CN" altLang="en-US" sz="1200" dirty="0" smtClean="0"/>
            </a:p>
          </p:txBody>
        </p:sp>
        <p:sp>
          <p:nvSpPr>
            <p:cNvPr id="47" name="Rectangle 46"/>
            <p:cNvSpPr/>
            <p:nvPr/>
          </p:nvSpPr>
          <p:spPr>
            <a:xfrm>
              <a:off x="4206895" y="7163094"/>
              <a:ext cx="1314500" cy="1014730"/>
            </a:xfrm>
            <a:prstGeom prst="rect">
              <a:avLst/>
            </a:prstGeom>
          </p:spPr>
          <p:txBody>
            <a:bodyPr wrap="square">
              <a:spAutoFit/>
            </a:bodyPr>
            <a:lstStyle/>
            <a:p>
              <a:pPr lvl="0"/>
              <a:r>
                <a:rPr lang="zh-CN" altLang="en-US" sz="1200" dirty="0" smtClean="0"/>
                <a:t>给学习者提供机会，</a:t>
              </a:r>
              <a:r>
                <a:rPr lang="zh-CN" altLang="en-US" sz="1200" dirty="0" smtClean="0">
                  <a:sym typeface="+mn-ea"/>
                </a:rPr>
                <a:t>作为观众、导师或合作者</a:t>
              </a:r>
              <a:endParaRPr lang="zh-CN" altLang="en-US" sz="1200" dirty="0" smtClean="0"/>
            </a:p>
            <a:p>
              <a:pPr lvl="0"/>
              <a:r>
                <a:rPr lang="zh-CN" altLang="en-US" sz="1200" dirty="0" smtClean="0"/>
                <a:t>参与到和他人的互动中</a:t>
              </a:r>
              <a:endParaRPr lang="zh-CN" altLang="en-US" sz="1200" dirty="0" smtClean="0"/>
            </a:p>
          </p:txBody>
        </p:sp>
        <p:sp>
          <p:nvSpPr>
            <p:cNvPr id="48" name="Rectangle 47"/>
            <p:cNvSpPr/>
            <p:nvPr/>
          </p:nvSpPr>
          <p:spPr>
            <a:xfrm>
              <a:off x="5980100" y="7162535"/>
              <a:ext cx="1172313" cy="1014730"/>
            </a:xfrm>
            <a:prstGeom prst="rect">
              <a:avLst/>
            </a:prstGeom>
          </p:spPr>
          <p:txBody>
            <a:bodyPr wrap="square">
              <a:spAutoFit/>
            </a:bodyPr>
            <a:lstStyle/>
            <a:p>
              <a:pPr lvl="0"/>
              <a:r>
                <a:rPr lang="zh-CN" altLang="en-US" sz="1200" dirty="0" smtClean="0"/>
                <a:t>给学习者提供机会来回顾、反思自己的创作过程</a:t>
              </a:r>
              <a:endParaRPr lang="en-US" sz="1200" dirty="0" smtClean="0"/>
            </a:p>
            <a:p>
              <a:r>
                <a:rPr lang="en-US" sz="1200" dirty="0" smtClean="0"/>
                <a:t> </a:t>
              </a:r>
              <a:endParaRPr lang="en-US" sz="1200" dirty="0"/>
            </a:p>
          </p:txBody>
        </p:sp>
      </p:grpSp>
      <p:sp>
        <p:nvSpPr>
          <p:cNvPr id="73" name="TextBox 72"/>
          <p:cNvSpPr txBox="1"/>
          <p:nvPr/>
        </p:nvSpPr>
        <p:spPr>
          <a:xfrm>
            <a:off x="478207" y="4763110"/>
            <a:ext cx="6853132" cy="1599565"/>
          </a:xfrm>
          <a:prstGeom prst="rect">
            <a:avLst/>
          </a:prstGeom>
          <a:noFill/>
          <a:ln w="12700" cmpd="sng">
            <a:noFill/>
            <a:prstDash val="dash"/>
          </a:ln>
        </p:spPr>
        <p:txBody>
          <a:bodyPr wrap="square" rtlCol="0">
            <a:spAutoFit/>
          </a:bodyPr>
          <a:lstStyle/>
          <a:p>
            <a:r>
              <a:rPr lang="zh-CN" altLang="en-US" sz="1400" dirty="0" smtClean="0"/>
              <a:t>这本指南汇集了众多在使用 </a:t>
            </a:r>
            <a:r>
              <a:rPr lang="en-US" sz="1400" dirty="0" smtClean="0"/>
              <a:t>Scratch </a:t>
            </a:r>
            <a:r>
              <a:rPr lang="zh-CN" altLang="en-US" sz="1400" dirty="0" smtClean="0"/>
              <a:t>编程语言学习创意计算的过程中产生的想法、策略以及活动。这些活动是为了帮助熟悉和提升计算创意和计算思维。尤其是鼓励对一些关键的计算思维的概念（序列、循环、并行、事件、条件、运算、数据）和实践（试验和迭代，测试和调试，重用和改编，抽象和模块化）进行探索。想了解更多计算思维——概念以及如何评估，可参考：</a:t>
            </a:r>
            <a:r>
              <a:rPr lang="en-US" sz="1400" dirty="0" smtClean="0">
                <a:latin typeface="Futura Condensed"/>
                <a:cs typeface="Futura Condensed"/>
                <a:hlinkClick r:id="rId1"/>
              </a:rPr>
              <a:t>http</a:t>
            </a:r>
            <a:r>
              <a:rPr lang="en-US" sz="1400" dirty="0">
                <a:latin typeface="Futura Condensed"/>
                <a:cs typeface="Futura Condensed"/>
                <a:hlinkClick r:id="rId1"/>
              </a:rPr>
              <a:t>://scratched.gse.harvard.edu/</a:t>
            </a:r>
            <a:r>
              <a:rPr lang="en-US" sz="1400" dirty="0" smtClean="0">
                <a:latin typeface="Futura Condensed"/>
                <a:cs typeface="Futura Condensed"/>
                <a:hlinkClick r:id="rId1"/>
              </a:rPr>
              <a:t>ct</a:t>
            </a:r>
            <a:endParaRPr lang="en-US" sz="1400" dirty="0" smtClean="0">
              <a:latin typeface="Futura Condensed"/>
              <a:cs typeface="Futura Condensed"/>
            </a:endParaRPr>
          </a:p>
          <a:p>
            <a:pPr algn="just"/>
            <a:endParaRPr lang="en-US" sz="1400" dirty="0" smtClean="0">
              <a:latin typeface="Futura Condensed"/>
              <a:cs typeface="Futura Condensed"/>
            </a:endParaRPr>
          </a:p>
          <a:p>
            <a:r>
              <a:rPr lang="zh-CN" altLang="en-US" sz="1400" dirty="0" smtClean="0"/>
              <a:t>受建构主义教育的启发，本指南里的活动强调以下的原则：</a:t>
            </a:r>
            <a:endParaRPr lang="en-US" sz="1400" dirty="0"/>
          </a:p>
        </p:txBody>
      </p:sp>
      <p:sp>
        <p:nvSpPr>
          <p:cNvPr id="106" name="Rectangle 105"/>
          <p:cNvSpPr/>
          <p:nvPr/>
        </p:nvSpPr>
        <p:spPr>
          <a:xfrm>
            <a:off x="4241799" y="1360694"/>
            <a:ext cx="3128024" cy="2461260"/>
          </a:xfrm>
          <a:prstGeom prst="rect">
            <a:avLst/>
          </a:prstGeom>
        </p:spPr>
        <p:txBody>
          <a:bodyPr wrap="square">
            <a:spAutoFit/>
          </a:bodyPr>
          <a:lstStyle/>
          <a:p>
            <a:r>
              <a:rPr lang="zh-CN" altLang="en-US" sz="1400" dirty="0" smtClean="0"/>
              <a:t>创意计算可以使用多种不同的工具。在这本指南里，我们选择的是 </a:t>
            </a:r>
            <a:r>
              <a:rPr lang="en-US" sz="1400" dirty="0" smtClean="0"/>
              <a:t>Scratch</a:t>
            </a:r>
            <a:r>
              <a:rPr lang="zh-CN" altLang="en-US" sz="1400" dirty="0" smtClean="0"/>
              <a:t>。这是一种由 </a:t>
            </a:r>
            <a:r>
              <a:rPr lang="en-US" sz="1400" dirty="0" smtClean="0"/>
              <a:t>MIT </a:t>
            </a:r>
            <a:r>
              <a:rPr lang="zh-CN" altLang="en-US" sz="1400" dirty="0" smtClean="0"/>
              <a:t>媒体实验室开发的免费的计算机编程语言（</a:t>
            </a:r>
            <a:r>
              <a:rPr lang="en-US" sz="1400" dirty="0" smtClean="0">
                <a:latin typeface="Futura Condensed"/>
                <a:cs typeface="Futura Condensed"/>
                <a:hlinkClick r:id="rId1"/>
              </a:rPr>
              <a:t>http://</a:t>
            </a:r>
            <a:r>
              <a:rPr lang="en-US" sz="1400" dirty="0" err="1" smtClean="0">
                <a:latin typeface="Futura Condensed"/>
                <a:cs typeface="Futura Condensed"/>
                <a:hlinkClick r:id="rId1"/>
              </a:rPr>
              <a:t>scratch.mit.edu</a:t>
            </a:r>
            <a:r>
              <a:rPr lang="zh-CN" altLang="en-US" sz="1400" dirty="0" err="1" smtClean="0">
                <a:latin typeface="Futura Condensed"/>
                <a:cs typeface="Futura Condensed"/>
              </a:rPr>
              <a:t>）。</a:t>
            </a:r>
            <a:endParaRPr lang="zh-CN" altLang="en-US" sz="1400" dirty="0" err="1" smtClean="0">
              <a:latin typeface="Futura Condensed"/>
              <a:cs typeface="Futura Condensed"/>
            </a:endParaRPr>
          </a:p>
          <a:p>
            <a:r>
              <a:rPr lang="zh-CN" altLang="en-US" sz="1400" dirty="0" smtClean="0"/>
              <a:t>借助 </a:t>
            </a:r>
            <a:r>
              <a:rPr lang="en-US" sz="1400" dirty="0" smtClean="0"/>
              <a:t>Scratch</a:t>
            </a:r>
            <a:r>
              <a:rPr lang="zh-CN" altLang="en-US" sz="1400" dirty="0" smtClean="0"/>
              <a:t>，人们可以创作不同的互动媒体项目</a:t>
            </a:r>
            <a:r>
              <a:rPr lang="en-US" altLang="zh-CN" sz="1400" dirty="0" smtClean="0"/>
              <a:t>——</a:t>
            </a:r>
            <a:r>
              <a:rPr lang="zh-CN" altLang="en-US" sz="1400" dirty="0" smtClean="0"/>
              <a:t>动画、故事、游戏等，还可以通过在线社区向他人分享自己的项目。自 </a:t>
            </a:r>
            <a:r>
              <a:rPr lang="en-US" sz="1400" dirty="0" smtClean="0"/>
              <a:t>2007 </a:t>
            </a:r>
            <a:r>
              <a:rPr lang="zh-CN" altLang="en-US" sz="1400" dirty="0" smtClean="0"/>
              <a:t>年 </a:t>
            </a:r>
            <a:r>
              <a:rPr lang="en-US" altLang="zh-CN" sz="1400" dirty="0" smtClean="0"/>
              <a:t>5 </a:t>
            </a:r>
            <a:r>
              <a:rPr lang="zh-CN" altLang="en-US" sz="1400" dirty="0" smtClean="0"/>
              <a:t>月 </a:t>
            </a:r>
            <a:r>
              <a:rPr lang="en-US" sz="1400" dirty="0" smtClean="0"/>
              <a:t>Scratch </a:t>
            </a:r>
            <a:r>
              <a:rPr lang="zh-CN" altLang="en-US" sz="1400" dirty="0" smtClean="0"/>
              <a:t>诞生以来，世界数以万计的用户创作、分享了超过 </a:t>
            </a:r>
            <a:r>
              <a:rPr lang="en-US" sz="1400" dirty="0" smtClean="0"/>
              <a:t>6 </a:t>
            </a:r>
            <a:r>
              <a:rPr lang="zh-CN" altLang="en-US" sz="1400" dirty="0" smtClean="0"/>
              <a:t>百万个项目。</a:t>
            </a:r>
            <a:endParaRPr lang="en-US" sz="1400" dirty="0">
              <a:latin typeface="Futura Condensed"/>
              <a:cs typeface="Futura Condensed"/>
            </a:endParaRPr>
          </a:p>
        </p:txBody>
      </p:sp>
      <p:grpSp>
        <p:nvGrpSpPr>
          <p:cNvPr id="77" name="Group 76"/>
          <p:cNvGrpSpPr/>
          <p:nvPr/>
        </p:nvGrpSpPr>
        <p:grpSpPr>
          <a:xfrm>
            <a:off x="484862" y="1436113"/>
            <a:ext cx="3334525" cy="2284309"/>
            <a:chOff x="521923" y="1386521"/>
            <a:chExt cx="2298567" cy="1574628"/>
          </a:xfrm>
        </p:grpSpPr>
        <p:pic>
          <p:nvPicPr>
            <p:cNvPr id="79" name="Picture 78"/>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0000" contrast="-40000"/>
                      </a14:imgEffect>
                    </a14:imgLayer>
                  </a14:imgProps>
                </a:ext>
              </a:extLst>
            </a:blip>
            <a:srcRect b="5595"/>
            <a:stretch>
              <a:fillRect/>
            </a:stretch>
          </p:blipFill>
          <p:spPr>
            <a:xfrm>
              <a:off x="1616252" y="1389557"/>
              <a:ext cx="1204238" cy="753177"/>
            </a:xfrm>
            <a:prstGeom prst="rect">
              <a:avLst/>
            </a:prstGeom>
          </p:spPr>
        </p:pic>
        <p:pic>
          <p:nvPicPr>
            <p:cNvPr id="80" name="Picture 79"/>
            <p:cNvPicPr>
              <a:picLocks noChangeAspect="1"/>
            </p:cNvPicPr>
            <p:nvPr/>
          </p:nvPicPr>
          <p:blipFill rotWithShape="1">
            <a:blip r:embed="rId4"/>
            <a:srcRect l="1601" t="7649" r="11813" b="5740"/>
            <a:stretch>
              <a:fillRect/>
            </a:stretch>
          </p:blipFill>
          <p:spPr>
            <a:xfrm>
              <a:off x="521923" y="1386521"/>
              <a:ext cx="1047728" cy="1572052"/>
            </a:xfrm>
            <a:prstGeom prst="rect">
              <a:avLst/>
            </a:prstGeom>
          </p:spPr>
        </p:pic>
        <p:pic>
          <p:nvPicPr>
            <p:cNvPr id="81" name="Picture 80"/>
            <p:cNvPicPr>
              <a:picLocks noChangeAspect="1"/>
            </p:cNvPicPr>
            <p:nvPr/>
          </p:nvPicPr>
          <p:blipFill rotWithShape="1">
            <a:blip r:embed="rId5"/>
            <a:srcRect b="3061"/>
            <a:stretch>
              <a:fillRect/>
            </a:stretch>
          </p:blipFill>
          <p:spPr>
            <a:xfrm>
              <a:off x="1616252" y="2187764"/>
              <a:ext cx="1204238" cy="773385"/>
            </a:xfrm>
            <a:prstGeom prst="rect">
              <a:avLst/>
            </a:prstGeom>
          </p:spPr>
        </p:pic>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t>2</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1" y="658908"/>
            <a:ext cx="7823783" cy="479582"/>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457995" y="8352864"/>
            <a:ext cx="6854771" cy="1191260"/>
          </a:xfrm>
          <a:prstGeom prst="rect">
            <a:avLst/>
          </a:prstGeom>
        </p:spPr>
        <p:txBody>
          <a:bodyPr wrap="square">
            <a:spAutoFit/>
          </a:bodyPr>
          <a:lstStyle/>
          <a:p>
            <a:r>
              <a:rPr lang="zh-CN" altLang="en-US" sz="1400" dirty="0" smtClean="0">
                <a:latin typeface="Futura Condensed"/>
                <a:cs typeface="Futura Condensed"/>
              </a:rPr>
              <a:t>除了时间和开放的学习心态外，还需要一些重要的资源，包括：</a:t>
            </a:r>
            <a:endParaRPr lang="en-US" sz="600" u="sng" dirty="0" smtClean="0">
              <a:latin typeface="Futura Condensed"/>
              <a:cs typeface="Futura Condensed"/>
            </a:endParaRPr>
          </a:p>
          <a:p>
            <a:pPr marL="171450" indent="-171450">
              <a:lnSpc>
                <a:spcPct val="120000"/>
              </a:lnSpc>
              <a:buFont typeface="Lucida Grande" panose="020B0600040502020204"/>
              <a:buChar char="+"/>
            </a:pPr>
            <a:r>
              <a:rPr lang="zh-CN" altLang="en-US" sz="1200" b="1" dirty="0" smtClean="0">
                <a:latin typeface="Futura Condensed"/>
                <a:cs typeface="Futura Condensed"/>
              </a:rPr>
              <a:t>带扬声器的电脑</a:t>
            </a:r>
            <a:r>
              <a:rPr lang="zh-CN" altLang="en-US" sz="1200" dirty="0" smtClean="0">
                <a:latin typeface="Futura Condensed"/>
                <a:cs typeface="Futura Condensed"/>
              </a:rPr>
              <a:t>（条件允许的话，配备麦克风和摄像头）：用于基于计算机的设计活动</a:t>
            </a:r>
            <a:endParaRPr lang="en-US" sz="1200" dirty="0" smtClean="0">
              <a:latin typeface="Futura Condensed"/>
              <a:cs typeface="Futura Condensed"/>
            </a:endParaRPr>
          </a:p>
          <a:p>
            <a:pPr marL="171450" indent="-171450">
              <a:lnSpc>
                <a:spcPct val="120000"/>
              </a:lnSpc>
              <a:buFont typeface="Lucida Grande" panose="020B0600040502020204"/>
              <a:buChar char="+"/>
            </a:pPr>
            <a:r>
              <a:rPr lang="zh-CN" altLang="en-US" sz="1200" b="1" dirty="0" smtClean="0">
                <a:latin typeface="Futura Condensed"/>
                <a:cs typeface="Futura Condensed"/>
              </a:rPr>
              <a:t>网络连接</a:t>
            </a:r>
            <a:r>
              <a:rPr lang="en-US" sz="1200" dirty="0" smtClean="0">
                <a:latin typeface="Futura Condensed"/>
                <a:cs typeface="Futura Condensed"/>
              </a:rPr>
              <a:t>: </a:t>
            </a:r>
            <a:r>
              <a:rPr lang="zh-CN" altLang="en-US" sz="1200" dirty="0" smtClean="0">
                <a:latin typeface="Futura Condensed"/>
                <a:cs typeface="Futura Condensed"/>
              </a:rPr>
              <a:t>连接 </a:t>
            </a:r>
            <a:r>
              <a:rPr lang="en-US" altLang="zh-CN" sz="1200" dirty="0" smtClean="0">
                <a:latin typeface="Futura Condensed"/>
                <a:cs typeface="Futura Condensed"/>
              </a:rPr>
              <a:t>Scratch </a:t>
            </a:r>
            <a:r>
              <a:rPr lang="zh-CN" altLang="en-US" sz="1200" dirty="0" smtClean="0">
                <a:latin typeface="Futura Condensed"/>
                <a:cs typeface="Futura Condensed"/>
              </a:rPr>
              <a:t>在线社区（如果没有网络连接可以下载</a:t>
            </a:r>
            <a:r>
              <a:rPr lang="en-US" altLang="zh-CN" sz="1200" dirty="0" smtClean="0">
                <a:latin typeface="Futura Condensed"/>
                <a:cs typeface="Futura Condensed"/>
              </a:rPr>
              <a:t> Scratch </a:t>
            </a:r>
            <a:r>
              <a:rPr lang="zh-CN" altLang="en-US" sz="1200" dirty="0" smtClean="0">
                <a:latin typeface="Futura Condensed"/>
                <a:cs typeface="Futura Condensed"/>
              </a:rPr>
              <a:t>桌面版）</a:t>
            </a:r>
            <a:endParaRPr lang="en-US" sz="1200" dirty="0" smtClean="0">
              <a:latin typeface="Futura Condensed"/>
              <a:cs typeface="Futura Condensed"/>
            </a:endParaRPr>
          </a:p>
          <a:p>
            <a:pPr marL="171450" indent="-171450">
              <a:lnSpc>
                <a:spcPct val="120000"/>
              </a:lnSpc>
              <a:buFont typeface="Lucida Grande" panose="020B0600040502020204"/>
              <a:buChar char="+"/>
            </a:pPr>
            <a:r>
              <a:rPr lang="zh-CN" altLang="en-US" sz="1200" b="1" dirty="0" smtClean="0">
                <a:latin typeface="Futura Condensed"/>
                <a:cs typeface="Futura Condensed"/>
              </a:rPr>
              <a:t>投影仪或带扬声器的互动白板</a:t>
            </a:r>
            <a:r>
              <a:rPr lang="zh-CN" altLang="en-US" sz="1200" dirty="0" smtClean="0">
                <a:latin typeface="Futura Condensed"/>
                <a:cs typeface="Futura Condensed"/>
              </a:rPr>
              <a:t>：用来分享进行中的项目以及项目演示</a:t>
            </a:r>
            <a:endParaRPr lang="en-US" altLang="zh-CN" sz="1200" dirty="0" smtClean="0">
              <a:latin typeface="Futura Condensed"/>
              <a:cs typeface="Futura Condensed"/>
            </a:endParaRPr>
          </a:p>
          <a:p>
            <a:pPr marL="171450" indent="-171450">
              <a:lnSpc>
                <a:spcPct val="120000"/>
              </a:lnSpc>
              <a:buFont typeface="Lucida Grande" panose="020B0600040502020204"/>
              <a:buChar char="+"/>
            </a:pPr>
            <a:r>
              <a:rPr lang="zh-CN" altLang="en-US" sz="1200" dirty="0" smtClean="0">
                <a:latin typeface="Futura Condensed"/>
                <a:cs typeface="Futura Condensed"/>
              </a:rPr>
              <a:t>设计笔记本（纸质的或电子的）：用来记录，画草稿，头脑风暴想法和计划</a:t>
            </a:r>
            <a:endParaRPr lang="en-US" sz="1200" dirty="0" smtClean="0">
              <a:latin typeface="Futura Condensed"/>
              <a:cs typeface="Futura Condensed"/>
            </a:endParaRPr>
          </a:p>
        </p:txBody>
      </p:sp>
      <p:grpSp>
        <p:nvGrpSpPr>
          <p:cNvPr id="2" name="Group 34"/>
          <p:cNvGrpSpPr/>
          <p:nvPr/>
        </p:nvGrpSpPr>
        <p:grpSpPr>
          <a:xfrm>
            <a:off x="457995" y="2356744"/>
            <a:ext cx="3307404" cy="1602632"/>
            <a:chOff x="3992282" y="2832776"/>
            <a:chExt cx="3307404" cy="1602632"/>
          </a:xfrm>
        </p:grpSpPr>
        <p:sp>
          <p:nvSpPr>
            <p:cNvPr id="36" name="TextBox 35"/>
            <p:cNvSpPr txBox="1"/>
            <p:nvPr/>
          </p:nvSpPr>
          <p:spPr>
            <a:xfrm>
              <a:off x="4089400" y="3328603"/>
              <a:ext cx="3117152" cy="1106805"/>
            </a:xfrm>
            <a:prstGeom prst="rect">
              <a:avLst/>
            </a:prstGeom>
            <a:noFill/>
            <a:ln w="6350" cmpd="sng">
              <a:solidFill>
                <a:schemeClr val="tx1"/>
              </a:solidFill>
              <a:prstDash val="dash"/>
            </a:ln>
          </p:spPr>
          <p:txBody>
            <a:bodyPr wrap="square" rtlCol="0">
              <a:spAutoFit/>
            </a:bodyPr>
            <a:lstStyle/>
            <a:p>
              <a:pPr lvl="0"/>
              <a:r>
                <a:rPr lang="en-US" sz="1100" dirty="0">
                  <a:latin typeface="Futura Condensed"/>
                  <a:cs typeface="Futura Condensed"/>
                </a:rPr>
                <a:t>Scratch</a:t>
              </a:r>
              <a:r>
                <a:rPr lang="en-US" sz="1100" dirty="0" smtClean="0">
                  <a:latin typeface="Futura Condensed"/>
                  <a:cs typeface="Futura Condensed"/>
                </a:rPr>
                <a:t> </a:t>
              </a:r>
              <a:r>
                <a:rPr lang="zh-CN" altLang="en-US" sz="1100" dirty="0" smtClean="0">
                  <a:latin typeface="Futura Condensed"/>
                  <a:cs typeface="Futura Condensed"/>
                </a:rPr>
                <a:t>被全世界数以万计的小学，初中，高中使用。这本指南可以用作一个学期的计算机课程，或者择取其中的部分内容作为其它课程的一部分。很多教育工作者把创意计算当作课外活动或午餐活动的内容，</a:t>
              </a:r>
              <a:r>
                <a:rPr lang="en-US" altLang="zh-CN" sz="1100" dirty="0" smtClean="0">
                  <a:latin typeface="Futura Condensed"/>
                  <a:cs typeface="Futura Condensed"/>
                </a:rPr>
                <a:t> </a:t>
              </a:r>
              <a:r>
                <a:rPr lang="zh-CN" altLang="en-US" sz="1100" dirty="0" smtClean="0">
                  <a:latin typeface="Futura Condensed"/>
                  <a:cs typeface="Futura Condensed"/>
                </a:rPr>
                <a:t>将指南中的活动用于开放式探索的启发或框架材料。</a:t>
              </a:r>
              <a:endParaRPr lang="en-US" sz="1100" dirty="0">
                <a:latin typeface="Futura Condensed"/>
                <a:cs typeface="Futura Condensed"/>
              </a:endParaRPr>
            </a:p>
          </p:txBody>
        </p:sp>
        <p:sp>
          <p:nvSpPr>
            <p:cNvPr id="37" name="TextBox 36"/>
            <p:cNvSpPr txBox="1"/>
            <p:nvPr/>
          </p:nvSpPr>
          <p:spPr>
            <a:xfrm>
              <a:off x="3992282" y="2832776"/>
              <a:ext cx="3307404" cy="338554"/>
            </a:xfrm>
            <a:prstGeom prst="rect">
              <a:avLst/>
            </a:prstGeom>
            <a:noFill/>
          </p:spPr>
          <p:txBody>
            <a:bodyPr wrap="square" rtlCol="0">
              <a:spAutoFit/>
            </a:bodyPr>
            <a:lstStyle/>
            <a:p>
              <a:r>
                <a:rPr lang="en-US" sz="1600" dirty="0" smtClean="0">
                  <a:latin typeface="Futura Condensed"/>
                  <a:cs typeface="Futura Condensed"/>
                </a:rPr>
                <a:t>K-12 </a:t>
              </a:r>
              <a:r>
                <a:rPr lang="zh-CN" altLang="en-US" sz="1600" dirty="0" smtClean="0">
                  <a:latin typeface="Futura Condensed"/>
                  <a:cs typeface="Futura Condensed"/>
                </a:rPr>
                <a:t>老师</a:t>
              </a:r>
              <a:endParaRPr lang="en-US" sz="1600" dirty="0">
                <a:latin typeface="Futura Condensed"/>
                <a:cs typeface="Futura Condensed"/>
              </a:endParaRPr>
            </a:p>
          </p:txBody>
        </p:sp>
        <p:cxnSp>
          <p:nvCxnSpPr>
            <p:cNvPr id="39" name="Straight Connector 38"/>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39"/>
          <p:cNvGrpSpPr/>
          <p:nvPr/>
        </p:nvGrpSpPr>
        <p:grpSpPr>
          <a:xfrm>
            <a:off x="4007796" y="3784986"/>
            <a:ext cx="3307404" cy="1772177"/>
            <a:chOff x="3992282" y="2832776"/>
            <a:chExt cx="3307404" cy="1772177"/>
          </a:xfrm>
        </p:grpSpPr>
        <p:sp>
          <p:nvSpPr>
            <p:cNvPr id="41" name="TextBox 40"/>
            <p:cNvSpPr txBox="1"/>
            <p:nvPr/>
          </p:nvSpPr>
          <p:spPr>
            <a:xfrm>
              <a:off x="4089400" y="3328603"/>
              <a:ext cx="3117152" cy="1276350"/>
            </a:xfrm>
            <a:prstGeom prst="rect">
              <a:avLst/>
            </a:prstGeom>
            <a:noFill/>
            <a:ln w="6350" cmpd="sng">
              <a:solidFill>
                <a:schemeClr val="tx1"/>
              </a:solidFill>
              <a:prstDash val="dash"/>
            </a:ln>
          </p:spPr>
          <p:txBody>
            <a:bodyPr wrap="square" rtlCol="0">
              <a:spAutoFit/>
            </a:bodyPr>
            <a:lstStyle/>
            <a:p>
              <a:pPr lvl="0"/>
              <a:r>
                <a:rPr lang="zh-CN" altLang="en-US" sz="1100" dirty="0" smtClean="0">
                  <a:latin typeface="Futura Condensed"/>
                  <a:cs typeface="Futura Condensed"/>
                </a:rPr>
                <a:t>在计算机科学课程中，可以先用 </a:t>
              </a:r>
              <a:r>
                <a:rPr lang="en-US" altLang="zh-CN" sz="1100" dirty="0" smtClean="0">
                  <a:latin typeface="Futura Condensed"/>
                  <a:cs typeface="Futura Condensed"/>
                </a:rPr>
                <a:t>Scratch </a:t>
              </a:r>
              <a:r>
                <a:rPr lang="zh-CN" altLang="en-US" sz="1100" dirty="0" smtClean="0">
                  <a:latin typeface="Futura Condensed"/>
                  <a:cs typeface="Futura Condensed"/>
                </a:rPr>
                <a:t>来介绍基本的计算机概念和实践，然后再转换到传统的以代码为主的编程语言的教学。比如，哈佛大学 </a:t>
              </a:r>
              <a:r>
                <a:rPr lang="en-US" altLang="zh-CN" sz="1100" dirty="0" smtClean="0">
                  <a:latin typeface="Futura Condensed"/>
                  <a:cs typeface="Futura Condensed"/>
                </a:rPr>
                <a:t>CS50 </a:t>
              </a:r>
              <a:r>
                <a:rPr lang="zh-CN" altLang="en-US" sz="1100" dirty="0" smtClean="0">
                  <a:latin typeface="Futura Condensed"/>
                  <a:cs typeface="Futura Condensed"/>
                </a:rPr>
                <a:t>课程，在学生正式学习 </a:t>
              </a:r>
              <a:r>
                <a:rPr lang="en-US" altLang="zh-CN" sz="1100" dirty="0" smtClean="0">
                  <a:latin typeface="Futura Condensed"/>
                  <a:cs typeface="Futura Condensed"/>
                </a:rPr>
                <a:t>C </a:t>
              </a:r>
              <a:r>
                <a:rPr lang="zh-CN" altLang="en-US" sz="1100" dirty="0" smtClean="0">
                  <a:latin typeface="Futura Condensed"/>
                  <a:cs typeface="Futura Condensed"/>
                </a:rPr>
                <a:t>语言之前，会借助 </a:t>
              </a:r>
              <a:r>
                <a:rPr lang="en-US" altLang="zh-CN" sz="1100" dirty="0" smtClean="0">
                  <a:latin typeface="Futura Condensed"/>
                  <a:cs typeface="Futura Condensed"/>
                </a:rPr>
                <a:t>Scratch </a:t>
              </a:r>
              <a:r>
                <a:rPr lang="zh-CN" altLang="en-US" sz="1100" dirty="0" smtClean="0">
                  <a:latin typeface="Futura Condensed"/>
                  <a:cs typeface="Futura Condensed"/>
                </a:rPr>
                <a:t>来体验基本的编程。指南中的活动在很多大学的教育、艺术和媒体文化课程中也有使用。</a:t>
              </a:r>
              <a:endParaRPr lang="en-US" sz="1100" dirty="0">
                <a:latin typeface="Futura Condensed"/>
                <a:cs typeface="Futura Condensed"/>
              </a:endParaRPr>
            </a:p>
          </p:txBody>
        </p:sp>
        <p:sp>
          <p:nvSpPr>
            <p:cNvPr id="42" name="TextBox 41"/>
            <p:cNvSpPr txBox="1"/>
            <p:nvPr/>
          </p:nvSpPr>
          <p:spPr>
            <a:xfrm>
              <a:off x="3992282" y="2832776"/>
              <a:ext cx="3307404" cy="338554"/>
            </a:xfrm>
            <a:prstGeom prst="rect">
              <a:avLst/>
            </a:prstGeom>
            <a:noFill/>
          </p:spPr>
          <p:txBody>
            <a:bodyPr wrap="square" rtlCol="0">
              <a:spAutoFit/>
            </a:bodyPr>
            <a:lstStyle/>
            <a:p>
              <a:r>
                <a:rPr lang="zh-CN" altLang="en-US" sz="1600" dirty="0" smtClean="0">
                  <a:latin typeface="Futura Condensed"/>
                  <a:cs typeface="Futura Condensed"/>
                </a:rPr>
                <a:t>大学讲师</a:t>
              </a:r>
              <a:endParaRPr lang="en-US" sz="1600" dirty="0">
                <a:latin typeface="Futura Condensed"/>
                <a:cs typeface="Futura Condensed"/>
              </a:endParaRPr>
            </a:p>
          </p:txBody>
        </p:sp>
        <p:cxnSp>
          <p:nvCxnSpPr>
            <p:cNvPr id="43" name="Straight Connector 42"/>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43"/>
          <p:cNvGrpSpPr/>
          <p:nvPr/>
        </p:nvGrpSpPr>
        <p:grpSpPr>
          <a:xfrm>
            <a:off x="455562" y="4224800"/>
            <a:ext cx="3307404" cy="1433087"/>
            <a:chOff x="3992282" y="2832776"/>
            <a:chExt cx="3307404" cy="1433087"/>
          </a:xfrm>
        </p:grpSpPr>
        <p:sp>
          <p:nvSpPr>
            <p:cNvPr id="45" name="TextBox 44"/>
            <p:cNvSpPr txBox="1"/>
            <p:nvPr/>
          </p:nvSpPr>
          <p:spPr>
            <a:xfrm>
              <a:off x="4089400" y="3328603"/>
              <a:ext cx="3117152" cy="937260"/>
            </a:xfrm>
            <a:prstGeom prst="rect">
              <a:avLst/>
            </a:prstGeom>
            <a:noFill/>
            <a:ln w="6350" cmpd="sng">
              <a:solidFill>
                <a:schemeClr val="tx1"/>
              </a:solidFill>
              <a:prstDash val="dash"/>
            </a:ln>
          </p:spPr>
          <p:txBody>
            <a:bodyPr wrap="square" rtlCol="0">
              <a:spAutoFit/>
            </a:bodyPr>
            <a:lstStyle/>
            <a:p>
              <a:pPr lvl="0"/>
              <a:r>
                <a:rPr lang="zh-CN" altLang="en-US" sz="1100" dirty="0" smtClean="0">
                  <a:latin typeface="Futura Condensed"/>
                  <a:cs typeface="Futura Condensed"/>
                </a:rPr>
                <a:t>除了课堂这种正式的学习环境以外，</a:t>
              </a:r>
              <a:r>
                <a:rPr lang="en-US" altLang="zh-CN" sz="1100" dirty="0" smtClean="0">
                  <a:latin typeface="Futura Condensed"/>
                  <a:cs typeface="Futura Condensed"/>
                </a:rPr>
                <a:t>Scratch </a:t>
              </a:r>
              <a:r>
                <a:rPr lang="zh-CN" altLang="en-US" sz="1100" dirty="0" smtClean="0">
                  <a:latin typeface="Futura Condensed"/>
                  <a:cs typeface="Futura Condensed"/>
                </a:rPr>
                <a:t>也常常出现在博物馆或图书馆这种非正式的学习环境中。无论是有组织的工作坊，还是来去自由的玩耍场地，这些学习环境很适合支持创意计算中的探索，因为没有传统环境的一些约束。</a:t>
              </a:r>
              <a:endParaRPr lang="en-US" sz="1100" dirty="0">
                <a:latin typeface="Futura Condensed"/>
                <a:cs typeface="Futura Condensed"/>
              </a:endParaRPr>
            </a:p>
          </p:txBody>
        </p:sp>
        <p:sp>
          <p:nvSpPr>
            <p:cNvPr id="46" name="TextBox 45"/>
            <p:cNvSpPr txBox="1"/>
            <p:nvPr/>
          </p:nvSpPr>
          <p:spPr>
            <a:xfrm>
              <a:off x="3992282" y="2832776"/>
              <a:ext cx="3307404" cy="337185"/>
            </a:xfrm>
            <a:prstGeom prst="rect">
              <a:avLst/>
            </a:prstGeom>
            <a:noFill/>
          </p:spPr>
          <p:txBody>
            <a:bodyPr wrap="square" rtlCol="0">
              <a:spAutoFit/>
            </a:bodyPr>
            <a:lstStyle/>
            <a:p>
              <a:r>
                <a:rPr lang="zh-CN" altLang="en-US" sz="1600" dirty="0" smtClean="0">
                  <a:latin typeface="Futura Condensed"/>
                  <a:cs typeface="Futura Condensed"/>
                </a:rPr>
                <a:t>博物馆或图书馆的教育工作者</a:t>
              </a:r>
              <a:endParaRPr lang="en-US" sz="1600" dirty="0">
                <a:latin typeface="Futura Condensed"/>
                <a:cs typeface="Futura Condensed"/>
              </a:endParaRPr>
            </a:p>
          </p:txBody>
        </p:sp>
        <p:cxnSp>
          <p:nvCxnSpPr>
            <p:cNvPr id="47" name="Straight Connector 46"/>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 name="Group 47"/>
          <p:cNvGrpSpPr/>
          <p:nvPr/>
        </p:nvGrpSpPr>
        <p:grpSpPr>
          <a:xfrm>
            <a:off x="455562" y="5923579"/>
            <a:ext cx="3307404" cy="1433087"/>
            <a:chOff x="3992282" y="2832776"/>
            <a:chExt cx="3307404" cy="1433087"/>
          </a:xfrm>
        </p:grpSpPr>
        <p:sp>
          <p:nvSpPr>
            <p:cNvPr id="49" name="TextBox 48"/>
            <p:cNvSpPr txBox="1"/>
            <p:nvPr/>
          </p:nvSpPr>
          <p:spPr>
            <a:xfrm>
              <a:off x="4089400" y="3328603"/>
              <a:ext cx="3117152" cy="937260"/>
            </a:xfrm>
            <a:prstGeom prst="rect">
              <a:avLst/>
            </a:prstGeom>
            <a:noFill/>
            <a:ln w="6350" cmpd="sng">
              <a:solidFill>
                <a:schemeClr val="tx1"/>
              </a:solidFill>
              <a:prstDash val="dash"/>
            </a:ln>
          </p:spPr>
          <p:txBody>
            <a:bodyPr wrap="square" rtlCol="0">
              <a:spAutoFit/>
            </a:bodyPr>
            <a:lstStyle/>
            <a:p>
              <a:pPr lvl="0"/>
              <a:r>
                <a:rPr lang="zh-CN" altLang="en-US" sz="1100" dirty="0" smtClean="0">
                  <a:latin typeface="Futura Condensed"/>
                  <a:cs typeface="Futura Condensed"/>
                </a:rPr>
                <a:t>家长有很多种不同的方法使用这本指南：从支持家庭教育活动，到在学校成立创意计算俱乐部，再到在当地社区中心举办工作坊，我们鼓励家长思考如何利用这本指南去支持青少年的创意计算体验。</a:t>
              </a:r>
              <a:endParaRPr lang="en-US" sz="1100" dirty="0">
                <a:latin typeface="Futura Condensed"/>
                <a:cs typeface="Futura Condensed"/>
              </a:endParaRPr>
            </a:p>
          </p:txBody>
        </p:sp>
        <p:sp>
          <p:nvSpPr>
            <p:cNvPr id="50" name="TextBox 49"/>
            <p:cNvSpPr txBox="1"/>
            <p:nvPr/>
          </p:nvSpPr>
          <p:spPr>
            <a:xfrm>
              <a:off x="3992282" y="2832776"/>
              <a:ext cx="3307404" cy="337185"/>
            </a:xfrm>
            <a:prstGeom prst="rect">
              <a:avLst/>
            </a:prstGeom>
            <a:noFill/>
          </p:spPr>
          <p:txBody>
            <a:bodyPr wrap="square" rtlCol="0">
              <a:spAutoFit/>
            </a:bodyPr>
            <a:lstStyle/>
            <a:p>
              <a:r>
                <a:rPr lang="zh-CN" altLang="en-US" sz="1600" dirty="0">
                  <a:latin typeface="Futura Condensed"/>
                  <a:cs typeface="Futura Condensed"/>
                </a:rPr>
                <a:t>家长</a:t>
              </a:r>
              <a:endParaRPr lang="zh-CN" altLang="en-US" sz="1600" dirty="0">
                <a:latin typeface="Futura Condensed"/>
                <a:cs typeface="Futura Condensed"/>
              </a:endParaRPr>
            </a:p>
          </p:txBody>
        </p:sp>
        <p:cxnSp>
          <p:nvCxnSpPr>
            <p:cNvPr id="51" name="Straight Connector 50"/>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 name="Group 51"/>
          <p:cNvGrpSpPr/>
          <p:nvPr/>
        </p:nvGrpSpPr>
        <p:grpSpPr>
          <a:xfrm>
            <a:off x="4007796" y="5761786"/>
            <a:ext cx="3307404" cy="1433087"/>
            <a:chOff x="3992282" y="2832776"/>
            <a:chExt cx="3307404" cy="1433087"/>
          </a:xfrm>
        </p:grpSpPr>
        <p:sp>
          <p:nvSpPr>
            <p:cNvPr id="53" name="TextBox 52"/>
            <p:cNvSpPr txBox="1"/>
            <p:nvPr/>
          </p:nvSpPr>
          <p:spPr>
            <a:xfrm>
              <a:off x="4089400" y="3328603"/>
              <a:ext cx="3117152" cy="937260"/>
            </a:xfrm>
            <a:prstGeom prst="rect">
              <a:avLst/>
            </a:prstGeom>
            <a:noFill/>
            <a:ln w="6350" cmpd="sng">
              <a:solidFill>
                <a:schemeClr val="tx1"/>
              </a:solidFill>
              <a:prstDash val="dash"/>
            </a:ln>
          </p:spPr>
          <p:txBody>
            <a:bodyPr wrap="square" rtlCol="0">
              <a:spAutoFit/>
            </a:bodyPr>
            <a:lstStyle/>
            <a:p>
              <a:pPr lvl="0"/>
              <a:r>
                <a:rPr sz="1100" dirty="0" smtClean="0">
                  <a:latin typeface="Futura Condensed"/>
                  <a:cs typeface="Futura Condensed"/>
                </a:rPr>
                <a:t>自 Scratch 推出以来</a:t>
              </a:r>
              <a:r>
                <a:rPr lang="zh-CN" sz="1100" dirty="0" smtClean="0">
                  <a:latin typeface="Futura Condensed"/>
                  <a:cs typeface="Futura Condensed"/>
                </a:rPr>
                <a:t>的</a:t>
              </a:r>
              <a:r>
                <a:rPr sz="1100" dirty="0" smtClean="0">
                  <a:latin typeface="Futura Condensed"/>
                  <a:cs typeface="Futura Condensed"/>
                </a:rPr>
                <a:t>过去 7 年里，年轻学习者在各种场合都是创意计算的热情倡导者。从向父母和老师介绍编程，到为同伴创造学习机会，创意计算可以是与他们一起或由他们完成的事情，而不仅仅是为了他们。</a:t>
              </a:r>
              <a:endParaRPr sz="1100" dirty="0" smtClean="0">
                <a:latin typeface="Futura Condensed"/>
                <a:cs typeface="Futura Condensed"/>
              </a:endParaRPr>
            </a:p>
          </p:txBody>
        </p:sp>
        <p:sp>
          <p:nvSpPr>
            <p:cNvPr id="54" name="TextBox 53"/>
            <p:cNvSpPr txBox="1"/>
            <p:nvPr/>
          </p:nvSpPr>
          <p:spPr>
            <a:xfrm>
              <a:off x="3992282" y="2832776"/>
              <a:ext cx="3307404" cy="337185"/>
            </a:xfrm>
            <a:prstGeom prst="rect">
              <a:avLst/>
            </a:prstGeom>
            <a:noFill/>
          </p:spPr>
          <p:txBody>
            <a:bodyPr wrap="square" rtlCol="0">
              <a:spAutoFit/>
            </a:bodyPr>
            <a:lstStyle/>
            <a:p>
              <a:r>
                <a:rPr lang="zh-CN" altLang="en-US" sz="1600" dirty="0" smtClean="0">
                  <a:latin typeface="Futura Condensed"/>
                  <a:cs typeface="Futura Condensed"/>
                </a:rPr>
                <a:t>年轻学习者</a:t>
              </a:r>
              <a:endParaRPr lang="en-US" sz="1600" dirty="0">
                <a:latin typeface="Futura Condensed"/>
                <a:cs typeface="Futura Condensed"/>
              </a:endParaRPr>
            </a:p>
          </p:txBody>
        </p:sp>
        <p:cxnSp>
          <p:nvCxnSpPr>
            <p:cNvPr id="55" name="Straight Connector 5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Rectangle 55"/>
          <p:cNvSpPr/>
          <p:nvPr/>
        </p:nvSpPr>
        <p:spPr>
          <a:xfrm>
            <a:off x="455562" y="1332079"/>
            <a:ext cx="3214270" cy="953135"/>
          </a:xfrm>
          <a:prstGeom prst="rect">
            <a:avLst/>
          </a:prstGeom>
        </p:spPr>
        <p:txBody>
          <a:bodyPr wrap="square">
            <a:spAutoFit/>
          </a:bodyPr>
          <a:lstStyle/>
          <a:p>
            <a:pPr algn="just"/>
            <a:r>
              <a:rPr lang="zh-CN" altLang="en-US" sz="1400" dirty="0" smtClean="0">
                <a:latin typeface="Futura Condensed"/>
                <a:cs typeface="Futura Condensed"/>
              </a:rPr>
              <a:t>无论你的背景或以往的经历如何，这本指南在设计时考虑了广大的学习者和教育者。以下是几种适用人群以及对应的使用方式举例：</a:t>
            </a:r>
            <a:endParaRPr lang="en-US" sz="1400" dirty="0">
              <a:latin typeface="Futura Condensed"/>
              <a:cs typeface="Futura Condensed"/>
            </a:endParaRPr>
          </a:p>
        </p:txBody>
      </p:sp>
      <p:sp>
        <p:nvSpPr>
          <p:cNvPr id="68" name="Oval Callout 67"/>
          <p:cNvSpPr/>
          <p:nvPr/>
        </p:nvSpPr>
        <p:spPr>
          <a:xfrm rot="20968875" flipH="1">
            <a:off x="3899497" y="223970"/>
            <a:ext cx="3635073" cy="3503071"/>
          </a:xfrm>
          <a:prstGeom prst="wedgeEllipseCallout">
            <a:avLst>
              <a:gd name="adj1" fmla="val -41492"/>
              <a:gd name="adj2" fmla="val 52914"/>
            </a:avLst>
          </a:prstGeom>
          <a:solidFill>
            <a:srgbClr val="D9D9D9"/>
          </a:solidFill>
          <a:ln w="1143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zh-CN" altLang="en-US" sz="4000" dirty="0" smtClean="0">
                <a:solidFill>
                  <a:srgbClr val="000000"/>
                </a:solidFill>
                <a:latin typeface="Futura Condensed"/>
                <a:cs typeface="Futura Condensed"/>
              </a:rPr>
              <a:t>创意计算适合</a:t>
            </a:r>
            <a:endParaRPr lang="en-US" altLang="zh-CN" sz="4000" dirty="0" smtClean="0">
              <a:solidFill>
                <a:srgbClr val="000000"/>
              </a:solidFill>
              <a:latin typeface="Futura Condensed"/>
              <a:cs typeface="Futura Condensed"/>
            </a:endParaRPr>
          </a:p>
          <a:p>
            <a:pPr algn="ctr"/>
            <a:r>
              <a:rPr lang="zh-CN" altLang="en-US" sz="4000" dirty="0" smtClean="0">
                <a:solidFill>
                  <a:srgbClr val="000000"/>
                </a:solidFill>
                <a:latin typeface="Futura Condensed"/>
                <a:cs typeface="Futura Condensed"/>
              </a:rPr>
              <a:t>所有人！</a:t>
            </a:r>
            <a:endParaRPr lang="en-US" sz="4000" dirty="0">
              <a:solidFill>
                <a:srgbClr val="000000"/>
              </a:solidFill>
              <a:latin typeface="Futura Condensed"/>
              <a:cs typeface="Futura Condensed"/>
            </a:endParaRPr>
          </a:p>
        </p:txBody>
      </p:sp>
      <p:sp>
        <p:nvSpPr>
          <p:cNvPr id="59" name="TextBox 58"/>
          <p:cNvSpPr txBox="1"/>
          <p:nvPr/>
        </p:nvSpPr>
        <p:spPr>
          <a:xfrm>
            <a:off x="455561" y="653970"/>
            <a:ext cx="4686556" cy="460375"/>
          </a:xfrm>
          <a:prstGeom prst="rect">
            <a:avLst/>
          </a:prstGeom>
          <a:noFill/>
        </p:spPr>
        <p:txBody>
          <a:bodyPr wrap="square" rtlCol="0" anchor="ctr" anchorCtr="0">
            <a:spAutoFit/>
          </a:bodyPr>
          <a:lstStyle/>
          <a:p>
            <a:r>
              <a:rPr lang="zh-CN" altLang="en-US" sz="2400" dirty="0" smtClean="0">
                <a:solidFill>
                  <a:schemeClr val="bg1"/>
                </a:solidFill>
                <a:latin typeface="Futura Condensed"/>
                <a:cs typeface="Futura Condensed"/>
              </a:rPr>
              <a:t>指南的目标读者是谁？</a:t>
            </a:r>
            <a:endParaRPr lang="en-US" sz="2400" dirty="0">
              <a:solidFill>
                <a:schemeClr val="bg1"/>
              </a:solidFill>
              <a:latin typeface="Futura Condensed"/>
              <a:cs typeface="Futura Condensed"/>
            </a:endParaRPr>
          </a:p>
        </p:txBody>
      </p:sp>
      <p:sp>
        <p:nvSpPr>
          <p:cNvPr id="31" name="Slide Number Placeholder 2"/>
          <p:cNvSpPr txBox="1"/>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t>3</a:t>
            </a:r>
            <a:endParaRPr lang="en-US" dirty="0"/>
          </a:p>
        </p:txBody>
      </p:sp>
      <p:grpSp>
        <p:nvGrpSpPr>
          <p:cNvPr id="7" name="Group 2"/>
          <p:cNvGrpSpPr/>
          <p:nvPr/>
        </p:nvGrpSpPr>
        <p:grpSpPr>
          <a:xfrm>
            <a:off x="-1" y="7708416"/>
            <a:ext cx="7582143" cy="479582"/>
            <a:chOff x="-1" y="7708416"/>
            <a:chExt cx="7582143" cy="479582"/>
          </a:xfrm>
        </p:grpSpPr>
        <p:sp>
          <p:nvSpPr>
            <p:cNvPr id="72" name="Rectangle 13"/>
            <p:cNvSpPr/>
            <p:nvPr/>
          </p:nvSpPr>
          <p:spPr>
            <a:xfrm>
              <a:off x="-1" y="7708416"/>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1996586" y="7726978"/>
              <a:ext cx="5318614" cy="460375"/>
            </a:xfrm>
            <a:prstGeom prst="rect">
              <a:avLst/>
            </a:prstGeom>
            <a:noFill/>
          </p:spPr>
          <p:txBody>
            <a:bodyPr wrap="square" rtlCol="0" anchor="ctr" anchorCtr="0">
              <a:spAutoFit/>
            </a:bodyPr>
            <a:lstStyle/>
            <a:p>
              <a:pPr algn="r"/>
              <a:r>
                <a:rPr lang="zh-CN" altLang="en-US" sz="2400" dirty="0" smtClean="0">
                  <a:solidFill>
                    <a:schemeClr val="bg1"/>
                  </a:solidFill>
                  <a:latin typeface="Futura Condensed"/>
                  <a:cs typeface="Futura Condensed"/>
                </a:rPr>
                <a:t>使用这本指南需要做哪些准备</a:t>
              </a:r>
              <a:r>
                <a:rPr lang="en-US" sz="2400" dirty="0" smtClean="0">
                  <a:solidFill>
                    <a:schemeClr val="bg1"/>
                  </a:solidFill>
                  <a:latin typeface="Futura Condensed"/>
                  <a:cs typeface="Futura Condensed"/>
                </a:rPr>
                <a:t>?</a:t>
              </a:r>
              <a:endParaRPr lang="en-US" sz="2400"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6378" y="663411"/>
            <a:ext cx="7596022" cy="479582"/>
            <a:chOff x="176378" y="663411"/>
            <a:chExt cx="7596022" cy="479582"/>
          </a:xfrm>
        </p:grpSpPr>
        <p:sp>
          <p:nvSpPr>
            <p:cNvPr id="61" name="Rectangle 13"/>
            <p:cNvSpPr/>
            <p:nvPr/>
          </p:nvSpPr>
          <p:spPr>
            <a:xfrm flipH="1">
              <a:off x="176378" y="663411"/>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62" name="TextBox 61"/>
            <p:cNvSpPr txBox="1"/>
            <p:nvPr/>
          </p:nvSpPr>
          <p:spPr>
            <a:xfrm flipH="1">
              <a:off x="452118" y="681973"/>
              <a:ext cx="3722166" cy="460375"/>
            </a:xfrm>
            <a:prstGeom prst="rect">
              <a:avLst/>
            </a:prstGeom>
            <a:noFill/>
          </p:spPr>
          <p:txBody>
            <a:bodyPr wrap="square" rtlCol="0" anchor="ctr" anchorCtr="0">
              <a:spAutoFit/>
            </a:bodyPr>
            <a:lstStyle/>
            <a:p>
              <a:r>
                <a:rPr lang="zh-CN" altLang="en-US" sz="2400" dirty="0" smtClean="0">
                  <a:solidFill>
                    <a:schemeClr val="bg1"/>
                  </a:solidFill>
                  <a:latin typeface="Futura Condensed"/>
                  <a:cs typeface="Futura Condensed"/>
                </a:rPr>
                <a:t>这本指南的涵盖内容</a:t>
              </a:r>
              <a:r>
                <a:rPr lang="en-US" sz="2400" dirty="0" smtClean="0">
                  <a:solidFill>
                    <a:schemeClr val="bg1"/>
                  </a:solidFill>
                  <a:latin typeface="Futura Condensed"/>
                  <a:cs typeface="Futura Condensed"/>
                </a:rPr>
                <a:t>?</a:t>
              </a:r>
              <a:endParaRPr lang="en-US" sz="2400" dirty="0">
                <a:solidFill>
                  <a:schemeClr val="bg1"/>
                </a:solidFill>
                <a:latin typeface="Futura Condensed"/>
                <a:cs typeface="Futura Condensed"/>
              </a:endParaRPr>
            </a:p>
          </p:txBody>
        </p:sp>
      </p:grpSp>
      <p:sp>
        <p:nvSpPr>
          <p:cNvPr id="33" name="Rectangle 32"/>
          <p:cNvSpPr/>
          <p:nvPr/>
        </p:nvSpPr>
        <p:spPr>
          <a:xfrm>
            <a:off x="486947" y="1466510"/>
            <a:ext cx="3064134" cy="953135"/>
          </a:xfrm>
          <a:prstGeom prst="rect">
            <a:avLst/>
          </a:prstGeom>
          <a:ln>
            <a:solidFill>
              <a:schemeClr val="tx1"/>
            </a:solidFill>
            <a:prstDash val="dash"/>
          </a:ln>
        </p:spPr>
        <p:txBody>
          <a:bodyPr wrap="square">
            <a:spAutoFit/>
          </a:bodyPr>
          <a:lstStyle/>
          <a:p>
            <a:pPr algn="just"/>
            <a:r>
              <a:rPr lang="zh-CN" altLang="en-US" sz="1400" dirty="0" smtClean="0">
                <a:latin typeface="Futura Condensed"/>
                <a:cs typeface="Futura Condensed"/>
              </a:rPr>
              <a:t>本指南分 7 个单元：从开始的准备单元到最终的项目单元。每个单元通常包括 6 个活动。每个单元的概括介绍如下：</a:t>
            </a:r>
            <a:endParaRPr lang="zh-CN" altLang="en-US" sz="1400" dirty="0" smtClean="0">
              <a:latin typeface="Futura Condensed"/>
              <a:cs typeface="Futura Condensed"/>
            </a:endParaRPr>
          </a:p>
        </p:txBody>
      </p:sp>
      <p:sp>
        <p:nvSpPr>
          <p:cNvPr id="79" name="TextBox 78"/>
          <p:cNvSpPr txBox="1"/>
          <p:nvPr/>
        </p:nvSpPr>
        <p:spPr>
          <a:xfrm>
            <a:off x="486947" y="7477521"/>
            <a:ext cx="6854771" cy="1783715"/>
          </a:xfrm>
          <a:prstGeom prst="rect">
            <a:avLst/>
          </a:prstGeom>
          <a:noFill/>
          <a:ln>
            <a:solidFill>
              <a:srgbClr val="000000"/>
            </a:solidFill>
            <a:prstDash val="dash"/>
          </a:ln>
        </p:spPr>
        <p:txBody>
          <a:bodyPr wrap="square" rtlCol="0">
            <a:spAutoFit/>
          </a:bodyPr>
          <a:lstStyle/>
          <a:p>
            <a:r>
              <a:rPr lang="zh-CN" altLang="en-US" sz="1200" dirty="0" smtClean="0">
                <a:latin typeface="Futura Condensed"/>
                <a:cs typeface="Futura Condensed"/>
              </a:rPr>
              <a:t>如何对项目进行评估是一个贯穿整本书的主题。附录里包含了几个评估工具。我们建议考评应该以过程为导向，将重点放在为学生创造交流的机会，无论是讨论他们自己的或他人的作品，或是讨论创意实践。有许多不同形式的过程导向数据可以收集。本指南也建议使用多种策略，比如</a:t>
            </a:r>
            <a:r>
              <a:rPr lang="en-US" sz="1200" dirty="0" smtClean="0">
                <a:latin typeface="Futura Condensed"/>
                <a:cs typeface="Futura Condensed"/>
              </a:rPr>
              <a:t>:</a:t>
            </a:r>
            <a:endParaRPr lang="en-US" sz="1200" dirty="0" smtClean="0">
              <a:latin typeface="Futura Condensed"/>
              <a:cs typeface="Futura Condensed"/>
            </a:endParaRPr>
          </a:p>
          <a:p>
            <a:r>
              <a:rPr lang="en-US" sz="700" dirty="0" smtClean="0">
                <a:latin typeface="Futura Condensed"/>
                <a:cs typeface="Futura Condensed"/>
              </a:rPr>
              <a:t> </a:t>
            </a:r>
            <a:endParaRPr lang="en-US" sz="700" dirty="0" smtClean="0">
              <a:latin typeface="Futura Condensed"/>
              <a:cs typeface="Futura Condensed"/>
            </a:endParaRPr>
          </a:p>
          <a:p>
            <a:pPr marL="628650" lvl="1" indent="-171450">
              <a:buFont typeface="Lucida Grande" panose="020B0600040502020204"/>
              <a:buChar char="+"/>
            </a:pPr>
            <a:r>
              <a:rPr lang="zh-CN" altLang="en-US" sz="1200" dirty="0" smtClean="0">
                <a:latin typeface="Futura Condensed"/>
                <a:cs typeface="Futura Condensed"/>
              </a:rPr>
              <a:t>支持学生之间关于项目的讨论，以音频，视频或文字的形式记录下来</a:t>
            </a:r>
            <a:endParaRPr lang="en-US" altLang="zh-CN" sz="1200" dirty="0" smtClean="0">
              <a:latin typeface="Futura Condensed"/>
              <a:cs typeface="Futura Condensed"/>
            </a:endParaRPr>
          </a:p>
          <a:p>
            <a:pPr marL="628650" lvl="1" indent="-171450">
              <a:buFont typeface="Lucida Grande" panose="020B0600040502020204"/>
              <a:buChar char="+"/>
            </a:pPr>
            <a:r>
              <a:rPr lang="zh-CN" altLang="en-US" sz="1200" dirty="0" smtClean="0">
                <a:latin typeface="Futura Condensed"/>
                <a:cs typeface="Futura Condensed"/>
              </a:rPr>
              <a:t>查看学生创作的项目</a:t>
            </a:r>
            <a:endParaRPr lang="en-US" altLang="zh-CN" sz="1200" dirty="0" smtClean="0">
              <a:latin typeface="Futura Condensed"/>
              <a:cs typeface="Futura Condensed"/>
            </a:endParaRPr>
          </a:p>
          <a:p>
            <a:pPr marL="628650" lvl="1" indent="-171450">
              <a:buFont typeface="Lucida Grande" panose="020B0600040502020204"/>
              <a:buChar char="+"/>
            </a:pPr>
            <a:r>
              <a:rPr lang="zh-CN" altLang="en-US" sz="1200" dirty="0" smtClean="0">
                <a:latin typeface="Futura Condensed"/>
                <a:cs typeface="Futura Condensed"/>
              </a:rPr>
              <a:t>维护设计日志</a:t>
            </a:r>
            <a:endParaRPr lang="en-US" altLang="zh-CN" sz="1200" dirty="0" smtClean="0">
              <a:latin typeface="Futura Condensed"/>
              <a:cs typeface="Futura Condensed"/>
            </a:endParaRPr>
          </a:p>
          <a:p>
            <a:r>
              <a:rPr lang="en-US" sz="700" dirty="0" smtClean="0">
                <a:latin typeface="Futura Condensed"/>
                <a:cs typeface="Futura Condensed"/>
              </a:rPr>
              <a:t> </a:t>
            </a:r>
            <a:endParaRPr lang="en-US" sz="700" dirty="0" smtClean="0">
              <a:latin typeface="Futura Condensed"/>
              <a:cs typeface="Futura Condensed"/>
            </a:endParaRPr>
          </a:p>
          <a:p>
            <a:r>
              <a:rPr lang="zh-CN" altLang="en-US" sz="1200" dirty="0" smtClean="0">
                <a:latin typeface="Futura Condensed"/>
                <a:cs typeface="Futura Condensed"/>
              </a:rPr>
              <a:t>我们认为评估应该是和学生共同完成的，目的在于帮助他们理解哪些已经掌握了以及他们还想学习的内容。可以让不同的人参与评估，例如“自己、同伴、老师、家长或其他人。</a:t>
            </a:r>
            <a:endParaRPr lang="en-US" sz="1200" dirty="0">
              <a:latin typeface="Futura Condensed"/>
              <a:cs typeface="Futura Condensed"/>
            </a:endParaRPr>
          </a:p>
        </p:txBody>
      </p:sp>
      <p:grpSp>
        <p:nvGrpSpPr>
          <p:cNvPr id="3" name="Group 141"/>
          <p:cNvGrpSpPr/>
          <p:nvPr/>
        </p:nvGrpSpPr>
        <p:grpSpPr>
          <a:xfrm>
            <a:off x="4276092" y="1437970"/>
            <a:ext cx="3064135" cy="1184910"/>
            <a:chOff x="4276093" y="1972133"/>
            <a:chExt cx="3064135" cy="1184910"/>
          </a:xfrm>
        </p:grpSpPr>
        <p:sp>
          <p:nvSpPr>
            <p:cNvPr id="81" name="TextBox 80"/>
            <p:cNvSpPr txBox="1"/>
            <p:nvPr/>
          </p:nvSpPr>
          <p:spPr>
            <a:xfrm>
              <a:off x="4607672" y="1972133"/>
              <a:ext cx="2732556" cy="1184910"/>
            </a:xfrm>
            <a:prstGeom prst="rect">
              <a:avLst/>
            </a:prstGeom>
            <a:noFill/>
          </p:spPr>
          <p:txBody>
            <a:bodyPr wrap="square" tIns="0" bIns="0" rtlCol="0">
              <a:spAutoFit/>
            </a:bodyPr>
            <a:lstStyle/>
            <a:p>
              <a:pPr lvl="0" algn="just"/>
              <a:r>
                <a:rPr lang="zh-CN" altLang="en-US" sz="1100" dirty="0" smtClean="0">
                  <a:latin typeface="Futura Condensed"/>
                  <a:cs typeface="Futura Condensed"/>
                </a:rPr>
                <a:t>和他人合作，讲述一个故事，共同创造新的互动世界。从角色设计开始，到进行对话编程，把角色和对话放置在一个动态的场景下。然后把所有这些元素都打包在一个有故事性的项目里，移交给其他人，进行再创作</a:t>
              </a:r>
              <a:r>
                <a:rPr lang="en-US" altLang="zh-CN" sz="1100" dirty="0" smtClean="0">
                  <a:latin typeface="Futura Condensed"/>
                  <a:cs typeface="Futura Condensed"/>
                </a:rPr>
                <a:t>——</a:t>
              </a:r>
              <a:r>
                <a:rPr lang="zh-CN" altLang="en-US" sz="1100" dirty="0" smtClean="0">
                  <a:latin typeface="Futura Condensed"/>
                  <a:cs typeface="Futura Condensed"/>
                </a:rPr>
                <a:t>项目可能会发生彻底的改变！</a:t>
              </a:r>
              <a:endParaRPr lang="en-US" sz="1100" dirty="0">
                <a:latin typeface="Futura Condensed"/>
                <a:cs typeface="Futura Condensed"/>
              </a:endParaRPr>
            </a:p>
          </p:txBody>
        </p:sp>
        <p:grpSp>
          <p:nvGrpSpPr>
            <p:cNvPr id="4" name="Group 104"/>
            <p:cNvGrpSpPr/>
            <p:nvPr/>
          </p:nvGrpSpPr>
          <p:grpSpPr>
            <a:xfrm>
              <a:off x="4276093" y="1999949"/>
              <a:ext cx="331582" cy="1150036"/>
              <a:chOff x="3892928" y="1814368"/>
              <a:chExt cx="331582" cy="1150036"/>
            </a:xfrm>
          </p:grpSpPr>
          <p:grpSp>
            <p:nvGrpSpPr>
              <p:cNvPr id="5" name="Group 56"/>
              <p:cNvGrpSpPr/>
              <p:nvPr/>
            </p:nvGrpSpPr>
            <p:grpSpPr>
              <a:xfrm rot="16200000" flipH="1">
                <a:off x="3484063" y="2223957"/>
                <a:ext cx="1149311" cy="331582"/>
                <a:chOff x="2424405" y="1789304"/>
                <a:chExt cx="1149311" cy="331582"/>
              </a:xfrm>
            </p:grpSpPr>
            <p:sp>
              <p:nvSpPr>
                <p:cNvPr id="59" name="Rectangle 58"/>
                <p:cNvSpPr/>
                <p:nvPr/>
              </p:nvSpPr>
              <p:spPr>
                <a:xfrm>
                  <a:off x="2424405" y="1789304"/>
                  <a:ext cx="1149311" cy="331582"/>
                </a:xfrm>
                <a:prstGeom prst="rect">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 Condensed"/>
                    <a:cs typeface="Futura Condensed"/>
                  </a:endParaRPr>
                </a:p>
              </p:txBody>
            </p:sp>
            <p:sp>
              <p:nvSpPr>
                <p:cNvPr id="60" name="Isosceles Triangle 59"/>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sp>
            <p:nvSpPr>
              <p:cNvPr id="104" name="TextBox 103"/>
              <p:cNvSpPr txBox="1"/>
              <p:nvPr/>
            </p:nvSpPr>
            <p:spPr>
              <a:xfrm rot="16200000">
                <a:off x="3503611" y="2264071"/>
                <a:ext cx="1113402" cy="213995"/>
              </a:xfrm>
              <a:prstGeom prst="rect">
                <a:avLst/>
              </a:prstGeom>
              <a:noFill/>
            </p:spPr>
            <p:txBody>
              <a:bodyPr wrap="square" rtlCol="0">
                <a:spAutoFit/>
              </a:bodyPr>
              <a:lstStyle/>
              <a:p>
                <a:pPr algn="r"/>
                <a:r>
                  <a:rPr lang="en-US" sz="800" b="1" dirty="0">
                    <a:solidFill>
                      <a:srgbClr val="FFFFFF"/>
                    </a:solidFill>
                    <a:latin typeface="Futura Condensed"/>
                    <a:cs typeface="Futura Condensed"/>
                  </a:rPr>
                  <a:t>UNIT 3 - </a:t>
                </a:r>
                <a:r>
                  <a:rPr lang="zh-CN" altLang="en-US" sz="800" b="1" dirty="0">
                    <a:solidFill>
                      <a:srgbClr val="FFFFFF"/>
                    </a:solidFill>
                    <a:latin typeface="Futura Condensed"/>
                    <a:cs typeface="Futura Condensed"/>
                  </a:rPr>
                  <a:t>故事</a:t>
                </a:r>
                <a:endParaRPr lang="zh-CN" altLang="en-US" sz="800" b="1" dirty="0">
                  <a:solidFill>
                    <a:srgbClr val="FFFFFF"/>
                  </a:solidFill>
                  <a:latin typeface="Futura Condensed"/>
                  <a:cs typeface="Futura Condensed"/>
                </a:endParaRPr>
              </a:p>
            </p:txBody>
          </p:sp>
        </p:grpSp>
      </p:grpSp>
      <p:grpSp>
        <p:nvGrpSpPr>
          <p:cNvPr id="7" name="Group 3"/>
          <p:cNvGrpSpPr/>
          <p:nvPr/>
        </p:nvGrpSpPr>
        <p:grpSpPr>
          <a:xfrm>
            <a:off x="483019" y="6031572"/>
            <a:ext cx="3064136" cy="1169962"/>
            <a:chOff x="483019" y="6031572"/>
            <a:chExt cx="3064136" cy="1169962"/>
          </a:xfrm>
        </p:grpSpPr>
        <p:sp>
          <p:nvSpPr>
            <p:cNvPr id="80" name="TextBox 79"/>
            <p:cNvSpPr txBox="1"/>
            <p:nvPr/>
          </p:nvSpPr>
          <p:spPr>
            <a:xfrm>
              <a:off x="810675" y="6031572"/>
              <a:ext cx="2736480" cy="1015365"/>
            </a:xfrm>
            <a:prstGeom prst="rect">
              <a:avLst/>
            </a:prstGeom>
            <a:noFill/>
          </p:spPr>
          <p:txBody>
            <a:bodyPr wrap="square" tIns="0" bIns="0" rtlCol="0">
              <a:spAutoFit/>
            </a:bodyPr>
            <a:lstStyle/>
            <a:p>
              <a:pPr lvl="0"/>
              <a:r>
                <a:rPr lang="zh-CN" altLang="en-US" sz="1100" dirty="0" smtClean="0">
                  <a:latin typeface="Futura Condensed"/>
                  <a:cs typeface="Futura Condensed"/>
                </a:rPr>
                <a:t>本单元重点在于利用视觉和声音创作动画，艺术和音乐作品，探索 </a:t>
              </a:r>
              <a:r>
                <a:rPr lang="en-US" altLang="zh-CN" sz="1100" dirty="0" smtClean="0">
                  <a:latin typeface="Futura Condensed"/>
                  <a:cs typeface="Futura Condensed"/>
                </a:rPr>
                <a:t>Scratch </a:t>
              </a:r>
              <a:r>
                <a:rPr lang="zh-CN" altLang="en-US" sz="1100" dirty="0" smtClean="0">
                  <a:latin typeface="Futura Condensed"/>
                  <a:cs typeface="Futura Condensed"/>
                </a:rPr>
                <a:t>里关于媒体制作方面的功能。通过创建自己的乐队，设计动画角色，为自己喜爱的歌曲创作一个音乐视频等形式，探索“循环，事件，并行”这些重要的计算概念。</a:t>
              </a:r>
              <a:endParaRPr lang="en-US" sz="1100" dirty="0">
                <a:latin typeface="Futura Condensed"/>
                <a:cs typeface="Futura Condensed"/>
              </a:endParaRPr>
            </a:p>
          </p:txBody>
        </p:sp>
        <p:grpSp>
          <p:nvGrpSpPr>
            <p:cNvPr id="8" name="Group 105"/>
            <p:cNvGrpSpPr/>
            <p:nvPr/>
          </p:nvGrpSpPr>
          <p:grpSpPr>
            <a:xfrm>
              <a:off x="483019" y="6052223"/>
              <a:ext cx="331582" cy="1149311"/>
              <a:chOff x="3892928" y="1815094"/>
              <a:chExt cx="331582" cy="1149311"/>
            </a:xfrm>
          </p:grpSpPr>
          <p:grpSp>
            <p:nvGrpSpPr>
              <p:cNvPr id="9" name="Group 106"/>
              <p:cNvGrpSpPr/>
              <p:nvPr/>
            </p:nvGrpSpPr>
            <p:grpSpPr>
              <a:xfrm rot="16200000" flipH="1">
                <a:off x="3484063" y="2223958"/>
                <a:ext cx="1149311" cy="331582"/>
                <a:chOff x="2424407" y="1789305"/>
                <a:chExt cx="1149311" cy="331582"/>
              </a:xfrm>
            </p:grpSpPr>
            <p:sp>
              <p:nvSpPr>
                <p:cNvPr id="109" name="Rectangle 108"/>
                <p:cNvSpPr/>
                <p:nvPr/>
              </p:nvSpPr>
              <p:spPr>
                <a:xfrm>
                  <a:off x="2424407" y="1789305"/>
                  <a:ext cx="1149311" cy="331582"/>
                </a:xfrm>
                <a:prstGeom prst="rect">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 Condensed"/>
                    <a:cs typeface="Futura Condensed"/>
                  </a:endParaRPr>
                </a:p>
              </p:txBody>
            </p:sp>
            <p:sp>
              <p:nvSpPr>
                <p:cNvPr id="110" name="Isosceles Triangle 109"/>
                <p:cNvSpPr/>
                <p:nvPr/>
              </p:nvSpPr>
              <p:spPr>
                <a:xfrm rot="16200000">
                  <a:off x="3323612" y="1870779"/>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sp>
            <p:nvSpPr>
              <p:cNvPr id="108" name="TextBox 107"/>
              <p:cNvSpPr txBox="1"/>
              <p:nvPr/>
            </p:nvSpPr>
            <p:spPr>
              <a:xfrm rot="16200000">
                <a:off x="3501710" y="2277755"/>
                <a:ext cx="1113402" cy="213995"/>
              </a:xfrm>
              <a:prstGeom prst="rect">
                <a:avLst/>
              </a:prstGeom>
              <a:noFill/>
            </p:spPr>
            <p:txBody>
              <a:bodyPr wrap="square" rtlCol="0">
                <a:spAutoFit/>
              </a:bodyPr>
              <a:lstStyle/>
              <a:p>
                <a:pPr algn="r"/>
                <a:r>
                  <a:rPr lang="en-US" sz="800" b="1" dirty="0" smtClean="0">
                    <a:solidFill>
                      <a:srgbClr val="FFFFFF"/>
                    </a:solidFill>
                    <a:latin typeface="Futura Condensed"/>
                    <a:cs typeface="Futura Condensed"/>
                  </a:rPr>
                  <a:t>UNIT 2 - </a:t>
                </a:r>
                <a:r>
                  <a:rPr lang="zh-CN" altLang="en-US" sz="800" b="1" dirty="0" smtClean="0">
                    <a:solidFill>
                      <a:srgbClr val="FFFFFF"/>
                    </a:solidFill>
                    <a:latin typeface="Futura Condensed"/>
                    <a:cs typeface="Futura Condensed"/>
                  </a:rPr>
                  <a:t>动画</a:t>
                </a:r>
                <a:endParaRPr lang="zh-CN" altLang="en-US" sz="800" b="1" dirty="0" smtClean="0">
                  <a:solidFill>
                    <a:srgbClr val="FFFFFF"/>
                  </a:solidFill>
                  <a:latin typeface="Futura Condensed"/>
                  <a:cs typeface="Futura Condensed"/>
                </a:endParaRPr>
              </a:p>
            </p:txBody>
          </p:sp>
        </p:grpSp>
      </p:grpSp>
      <p:grpSp>
        <p:nvGrpSpPr>
          <p:cNvPr id="10" name="Group 2"/>
          <p:cNvGrpSpPr/>
          <p:nvPr/>
        </p:nvGrpSpPr>
        <p:grpSpPr>
          <a:xfrm>
            <a:off x="483019" y="4487327"/>
            <a:ext cx="3068062" cy="1173930"/>
            <a:chOff x="483019" y="4487327"/>
            <a:chExt cx="3068062" cy="1173930"/>
          </a:xfrm>
        </p:grpSpPr>
        <p:sp>
          <p:nvSpPr>
            <p:cNvPr id="45" name="TextBox 44"/>
            <p:cNvSpPr txBox="1"/>
            <p:nvPr/>
          </p:nvSpPr>
          <p:spPr>
            <a:xfrm>
              <a:off x="818528" y="4487327"/>
              <a:ext cx="2732553" cy="845820"/>
            </a:xfrm>
            <a:prstGeom prst="rect">
              <a:avLst/>
            </a:prstGeom>
            <a:noFill/>
          </p:spPr>
          <p:txBody>
            <a:bodyPr wrap="square" tIns="0" bIns="0" rtlCol="0">
              <a:spAutoFit/>
            </a:bodyPr>
            <a:lstStyle/>
            <a:p>
              <a:pPr lvl="0" algn="just"/>
              <a:r>
                <a:rPr lang="zh-CN" altLang="en-US" sz="1100" dirty="0" smtClean="0"/>
                <a:t>通过一系列不同程度的指导</a:t>
              </a:r>
              <a:r>
                <a:rPr lang="en-US" altLang="zh-CN" sz="1100" dirty="0" smtClean="0"/>
                <a:t>——</a:t>
              </a:r>
              <a:r>
                <a:rPr lang="zh-CN" altLang="en-US" sz="1100" dirty="0" smtClean="0"/>
                <a:t>从开始的详细教程，到使用有限数量的积木进行创作，再到创作开放的关于自己的 </a:t>
              </a:r>
              <a:r>
                <a:rPr lang="en-US" altLang="zh-CN" sz="1100" dirty="0" smtClean="0"/>
                <a:t>Scratch </a:t>
              </a:r>
              <a:r>
                <a:rPr lang="zh-CN" altLang="en-US" sz="1100" dirty="0" smtClean="0"/>
                <a:t>项目，学习计算思维里重要的“序列”的概念。</a:t>
              </a:r>
              <a:endParaRPr lang="en-US" sz="1100" dirty="0"/>
            </a:p>
          </p:txBody>
        </p:sp>
        <p:grpSp>
          <p:nvGrpSpPr>
            <p:cNvPr id="11" name="Group 110"/>
            <p:cNvGrpSpPr/>
            <p:nvPr/>
          </p:nvGrpSpPr>
          <p:grpSpPr>
            <a:xfrm>
              <a:off x="483019" y="4511219"/>
              <a:ext cx="331582" cy="1150038"/>
              <a:chOff x="3892928" y="1814366"/>
              <a:chExt cx="331582" cy="1150038"/>
            </a:xfrm>
          </p:grpSpPr>
          <p:grpSp>
            <p:nvGrpSpPr>
              <p:cNvPr id="12" name="Group 111"/>
              <p:cNvGrpSpPr/>
              <p:nvPr/>
            </p:nvGrpSpPr>
            <p:grpSpPr>
              <a:xfrm rot="16200000" flipH="1">
                <a:off x="3484063" y="2223957"/>
                <a:ext cx="1149311" cy="331582"/>
                <a:chOff x="2424406" y="1789305"/>
                <a:chExt cx="1149311" cy="331582"/>
              </a:xfrm>
            </p:grpSpPr>
            <p:sp>
              <p:nvSpPr>
                <p:cNvPr id="114" name="Rectangle 113"/>
                <p:cNvSpPr/>
                <p:nvPr/>
              </p:nvSpPr>
              <p:spPr>
                <a:xfrm>
                  <a:off x="2424406" y="1789305"/>
                  <a:ext cx="1149311" cy="331582"/>
                </a:xfrm>
                <a:prstGeom prst="rect">
                  <a:avLst/>
                </a:prstGeom>
                <a:solidFill>
                  <a:srgbClr val="1B93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 Condensed"/>
                    <a:cs typeface="Futura Condensed"/>
                  </a:endParaRPr>
                </a:p>
              </p:txBody>
            </p:sp>
            <p:sp>
              <p:nvSpPr>
                <p:cNvPr id="115" name="Isosceles Triangle 114"/>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sp>
            <p:nvSpPr>
              <p:cNvPr id="113" name="TextBox 112"/>
              <p:cNvSpPr txBox="1"/>
              <p:nvPr/>
            </p:nvSpPr>
            <p:spPr>
              <a:xfrm rot="16200000">
                <a:off x="3501712" y="2264069"/>
                <a:ext cx="1113402" cy="213995"/>
              </a:xfrm>
              <a:prstGeom prst="rect">
                <a:avLst/>
              </a:prstGeom>
              <a:noFill/>
            </p:spPr>
            <p:txBody>
              <a:bodyPr wrap="square" rtlCol="0">
                <a:spAutoFit/>
              </a:bodyPr>
              <a:lstStyle/>
              <a:p>
                <a:pPr algn="r"/>
                <a:r>
                  <a:rPr lang="en-US" sz="800" b="1" dirty="0" smtClean="0">
                    <a:solidFill>
                      <a:srgbClr val="FFFFFF"/>
                    </a:solidFill>
                    <a:latin typeface="Futura Condensed"/>
                    <a:cs typeface="Futura Condensed"/>
                  </a:rPr>
                  <a:t>UNIT 1 </a:t>
                </a:r>
                <a:r>
                  <a:rPr lang="zh-CN" altLang="en-US" sz="800" b="1" dirty="0" smtClean="0">
                    <a:solidFill>
                      <a:srgbClr val="FFFFFF"/>
                    </a:solidFill>
                    <a:latin typeface="Futura Condensed"/>
                    <a:cs typeface="Futura Condensed"/>
                  </a:rPr>
                  <a:t>探索</a:t>
                </a:r>
                <a:endParaRPr lang="zh-CN" altLang="en-US" sz="800" b="1" dirty="0" smtClean="0">
                  <a:solidFill>
                    <a:srgbClr val="FFFFFF"/>
                  </a:solidFill>
                  <a:latin typeface="Futura Condensed"/>
                  <a:cs typeface="Futura Condensed"/>
                </a:endParaRPr>
              </a:p>
            </p:txBody>
          </p:sp>
        </p:grpSp>
      </p:grpSp>
      <p:grpSp>
        <p:nvGrpSpPr>
          <p:cNvPr id="13" name="Group 4"/>
          <p:cNvGrpSpPr/>
          <p:nvPr/>
        </p:nvGrpSpPr>
        <p:grpSpPr>
          <a:xfrm>
            <a:off x="483019" y="2965181"/>
            <a:ext cx="3068058" cy="1191283"/>
            <a:chOff x="483019" y="2965181"/>
            <a:chExt cx="3068058" cy="1191283"/>
          </a:xfrm>
        </p:grpSpPr>
        <p:sp>
          <p:nvSpPr>
            <p:cNvPr id="78" name="Rectangle 77"/>
            <p:cNvSpPr/>
            <p:nvPr/>
          </p:nvSpPr>
          <p:spPr>
            <a:xfrm>
              <a:off x="814601" y="2971660"/>
              <a:ext cx="2736476" cy="1015365"/>
            </a:xfrm>
            <a:prstGeom prst="rect">
              <a:avLst/>
            </a:prstGeom>
          </p:spPr>
          <p:txBody>
            <a:bodyPr wrap="square" tIns="0" bIns="0">
              <a:spAutoFit/>
            </a:bodyPr>
            <a:lstStyle/>
            <a:p>
              <a:pPr lvl="0" algn="just"/>
              <a:r>
                <a:rPr lang="zh-CN" altLang="en-US" sz="1100" dirty="0" smtClean="0">
                  <a:latin typeface="Futura Condensed"/>
                  <a:cs typeface="Futura Condensed"/>
                </a:rPr>
                <a:t>浏览作品创作的可能性，做好技术准备（例如：注册 </a:t>
              </a:r>
              <a:r>
                <a:rPr lang="en-US" altLang="zh-CN" sz="1100" dirty="0" smtClean="0">
                  <a:latin typeface="Futura Condensed"/>
                  <a:cs typeface="Futura Condensed"/>
                </a:rPr>
                <a:t>Scratch </a:t>
              </a:r>
              <a:r>
                <a:rPr lang="zh-CN" altLang="en-US" sz="1100" dirty="0" smtClean="0">
                  <a:latin typeface="Futura Condensed"/>
                  <a:cs typeface="Futura Condensed"/>
                </a:rPr>
                <a:t>帐号，开始设计日志）以及社交准备（成立点评小组），为创意计算的学习创造条件。从给</a:t>
              </a:r>
              <a:r>
                <a:rPr lang="en-US" altLang="zh-CN" sz="1100" dirty="0" smtClean="0">
                  <a:latin typeface="Futura Condensed"/>
                  <a:cs typeface="Futura Condensed"/>
                </a:rPr>
                <a:t>Scratch </a:t>
              </a:r>
              <a:r>
                <a:rPr lang="zh-CN" altLang="en-US" sz="1100" dirty="0" smtClean="0">
                  <a:latin typeface="Futura Condensed"/>
                  <a:cs typeface="Futura Condensed"/>
                </a:rPr>
                <a:t>里的角色设计一个“惊喜”，开始你的创意计算学习之旅。</a:t>
              </a:r>
              <a:endParaRPr lang="en-US" sz="1100" dirty="0">
                <a:latin typeface="Futura Condensed"/>
                <a:cs typeface="Futura Condensed"/>
              </a:endParaRPr>
            </a:p>
          </p:txBody>
        </p:sp>
        <p:grpSp>
          <p:nvGrpSpPr>
            <p:cNvPr id="14" name="Group 117"/>
            <p:cNvGrpSpPr/>
            <p:nvPr/>
          </p:nvGrpSpPr>
          <p:grpSpPr>
            <a:xfrm>
              <a:off x="483019" y="2965181"/>
              <a:ext cx="331582" cy="1191283"/>
              <a:chOff x="3892928" y="1773121"/>
              <a:chExt cx="331582" cy="1191283"/>
            </a:xfrm>
          </p:grpSpPr>
          <p:grpSp>
            <p:nvGrpSpPr>
              <p:cNvPr id="15" name="Group 118"/>
              <p:cNvGrpSpPr/>
              <p:nvPr/>
            </p:nvGrpSpPr>
            <p:grpSpPr>
              <a:xfrm rot="16200000" flipH="1">
                <a:off x="3484063" y="2223957"/>
                <a:ext cx="1149311" cy="331582"/>
                <a:chOff x="2424406" y="1789305"/>
                <a:chExt cx="1149311" cy="331582"/>
              </a:xfrm>
            </p:grpSpPr>
            <p:sp>
              <p:nvSpPr>
                <p:cNvPr id="121" name="Rectangle 120"/>
                <p:cNvSpPr/>
                <p:nvPr/>
              </p:nvSpPr>
              <p:spPr>
                <a:xfrm>
                  <a:off x="2424406" y="1789305"/>
                  <a:ext cx="1149311" cy="33158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 Condensed"/>
                    <a:cs typeface="Futura Condensed"/>
                  </a:endParaRPr>
                </a:p>
              </p:txBody>
            </p:sp>
            <p:sp>
              <p:nvSpPr>
                <p:cNvPr id="122" name="Isosceles Triangle 121"/>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sp>
            <p:nvSpPr>
              <p:cNvPr id="120" name="TextBox 119"/>
              <p:cNvSpPr txBox="1"/>
              <p:nvPr/>
            </p:nvSpPr>
            <p:spPr>
              <a:xfrm rot="16200000">
                <a:off x="3501712" y="2222824"/>
                <a:ext cx="1113402" cy="213995"/>
              </a:xfrm>
              <a:prstGeom prst="rect">
                <a:avLst/>
              </a:prstGeom>
              <a:noFill/>
            </p:spPr>
            <p:txBody>
              <a:bodyPr wrap="square" rtlCol="0">
                <a:spAutoFit/>
              </a:bodyPr>
              <a:lstStyle/>
              <a:p>
                <a:pPr algn="r"/>
                <a:r>
                  <a:rPr lang="en-US" sz="800" b="1" dirty="0" smtClean="0">
                    <a:solidFill>
                      <a:srgbClr val="FFFFFF"/>
                    </a:solidFill>
                    <a:latin typeface="Futura Condensed"/>
                    <a:cs typeface="Futura Condensed"/>
                  </a:rPr>
                  <a:t>UNIT 0 – </a:t>
                </a:r>
                <a:r>
                  <a:rPr lang="zh-CN" altLang="en-US" sz="800" b="1" dirty="0" smtClean="0">
                    <a:solidFill>
                      <a:srgbClr val="FFFFFF"/>
                    </a:solidFill>
                    <a:latin typeface="Futura Condensed"/>
                    <a:cs typeface="Futura Condensed"/>
                  </a:rPr>
                  <a:t>编程准备</a:t>
                </a:r>
                <a:endParaRPr lang="zh-CN" altLang="en-US" sz="800" b="1" dirty="0" smtClean="0">
                  <a:solidFill>
                    <a:srgbClr val="FFFFFF"/>
                  </a:solidFill>
                  <a:latin typeface="Futura Condensed"/>
                  <a:cs typeface="Futura Condensed"/>
                </a:endParaRPr>
              </a:p>
            </p:txBody>
          </p:sp>
        </p:grpSp>
      </p:grpSp>
      <p:grpSp>
        <p:nvGrpSpPr>
          <p:cNvPr id="16" name="Group 140"/>
          <p:cNvGrpSpPr/>
          <p:nvPr/>
        </p:nvGrpSpPr>
        <p:grpSpPr>
          <a:xfrm>
            <a:off x="4276092" y="2971660"/>
            <a:ext cx="3000384" cy="1184803"/>
            <a:chOff x="4320434" y="3836812"/>
            <a:chExt cx="3000384" cy="1184803"/>
          </a:xfrm>
        </p:grpSpPr>
        <p:sp>
          <p:nvSpPr>
            <p:cNvPr id="82" name="TextBox 81"/>
            <p:cNvSpPr txBox="1"/>
            <p:nvPr/>
          </p:nvSpPr>
          <p:spPr>
            <a:xfrm>
              <a:off x="4652007" y="3836812"/>
              <a:ext cx="2668811" cy="1015365"/>
            </a:xfrm>
            <a:prstGeom prst="rect">
              <a:avLst/>
            </a:prstGeom>
            <a:noFill/>
          </p:spPr>
          <p:txBody>
            <a:bodyPr wrap="square" tIns="0" bIns="0" rtlCol="0">
              <a:spAutoFit/>
            </a:bodyPr>
            <a:lstStyle/>
            <a:p>
              <a:pPr lvl="0" algn="just"/>
              <a:r>
                <a:rPr lang="zh-CN" altLang="en-US" sz="1100" dirty="0" smtClean="0">
                  <a:latin typeface="Futura Condensed"/>
                  <a:cs typeface="Futura Condensed"/>
                </a:rPr>
                <a:t>将一些基本的游戏元素（例如：得分、关卡等）和重要的计算概念（例如：变量、运算和条件）相结合。分析你最喜欢的游戏，想象新的游戏，并通过对经典游戏进行复制或扩展（例如：</a:t>
              </a:r>
              <a:r>
                <a:rPr lang="en-US" altLang="zh-CN" sz="1100" dirty="0" smtClean="0">
                  <a:latin typeface="Futura Condensed"/>
                  <a:cs typeface="Futura Condensed"/>
                </a:rPr>
                <a:t>PONG)</a:t>
              </a:r>
              <a:r>
                <a:rPr lang="zh-CN" altLang="en-US" sz="1100" dirty="0" smtClean="0">
                  <a:latin typeface="Futura Condensed"/>
                  <a:cs typeface="Futura Condensed"/>
                </a:rPr>
                <a:t>来练习游戏设计。</a:t>
              </a:r>
              <a:endParaRPr lang="en-US" sz="1100" dirty="0">
                <a:latin typeface="Futura Condensed"/>
                <a:cs typeface="Futura Condensed"/>
              </a:endParaRPr>
            </a:p>
          </p:txBody>
        </p:sp>
        <p:grpSp>
          <p:nvGrpSpPr>
            <p:cNvPr id="17" name="Group 122"/>
            <p:cNvGrpSpPr/>
            <p:nvPr/>
          </p:nvGrpSpPr>
          <p:grpSpPr>
            <a:xfrm>
              <a:off x="4320434" y="3871579"/>
              <a:ext cx="331582" cy="1150036"/>
              <a:chOff x="3892928" y="1814368"/>
              <a:chExt cx="331582" cy="1150036"/>
            </a:xfrm>
          </p:grpSpPr>
          <p:grpSp>
            <p:nvGrpSpPr>
              <p:cNvPr id="18" name="Group 123"/>
              <p:cNvGrpSpPr/>
              <p:nvPr/>
            </p:nvGrpSpPr>
            <p:grpSpPr>
              <a:xfrm rot="16200000" flipH="1">
                <a:off x="3484063" y="2223957"/>
                <a:ext cx="1149311" cy="331582"/>
                <a:chOff x="2424406" y="1789305"/>
                <a:chExt cx="1149311" cy="331582"/>
              </a:xfrm>
            </p:grpSpPr>
            <p:sp>
              <p:nvSpPr>
                <p:cNvPr id="126" name="Rectangle 125"/>
                <p:cNvSpPr/>
                <p:nvPr/>
              </p:nvSpPr>
              <p:spPr>
                <a:xfrm>
                  <a:off x="2424406" y="1789305"/>
                  <a:ext cx="1149311" cy="331582"/>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 Condensed"/>
                    <a:cs typeface="Futura Condensed"/>
                  </a:endParaRPr>
                </a:p>
              </p:txBody>
            </p:sp>
            <p:sp>
              <p:nvSpPr>
                <p:cNvPr id="127" name="Isosceles Triangle 126"/>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sp>
            <p:nvSpPr>
              <p:cNvPr id="125" name="TextBox 124"/>
              <p:cNvSpPr txBox="1"/>
              <p:nvPr/>
            </p:nvSpPr>
            <p:spPr>
              <a:xfrm rot="16200000">
                <a:off x="3503611" y="2264071"/>
                <a:ext cx="1113402" cy="213995"/>
              </a:xfrm>
              <a:prstGeom prst="rect">
                <a:avLst/>
              </a:prstGeom>
              <a:noFill/>
            </p:spPr>
            <p:txBody>
              <a:bodyPr wrap="square" rtlCol="0">
                <a:spAutoFit/>
              </a:bodyPr>
              <a:lstStyle/>
              <a:p>
                <a:pPr algn="r"/>
                <a:r>
                  <a:rPr lang="en-US" sz="800" b="1" dirty="0">
                    <a:solidFill>
                      <a:srgbClr val="FFFFFF"/>
                    </a:solidFill>
                    <a:latin typeface="Futura Condensed"/>
                    <a:cs typeface="Futura Condensed"/>
                  </a:rPr>
                  <a:t>UNIT </a:t>
                </a:r>
                <a:r>
                  <a:rPr lang="en-US" sz="800" b="1" dirty="0" smtClean="0">
                    <a:solidFill>
                      <a:srgbClr val="FFFFFF"/>
                    </a:solidFill>
                    <a:latin typeface="Futura Condensed"/>
                    <a:cs typeface="Futura Condensed"/>
                  </a:rPr>
                  <a:t>4 - </a:t>
                </a:r>
                <a:r>
                  <a:rPr lang="zh-CN" altLang="en-US" sz="800" b="1" dirty="0" smtClean="0">
                    <a:solidFill>
                      <a:srgbClr val="FFFFFF"/>
                    </a:solidFill>
                    <a:latin typeface="Futura Condensed"/>
                    <a:cs typeface="Futura Condensed"/>
                  </a:rPr>
                  <a:t>游戏</a:t>
                </a:r>
                <a:endParaRPr lang="zh-CN" altLang="en-US" sz="800" b="1" dirty="0" smtClean="0">
                  <a:solidFill>
                    <a:srgbClr val="FFFFFF"/>
                  </a:solidFill>
                  <a:latin typeface="Futura Condensed"/>
                  <a:cs typeface="Futura Condensed"/>
                </a:endParaRPr>
              </a:p>
            </p:txBody>
          </p:sp>
        </p:grpSp>
      </p:grpSp>
      <p:grpSp>
        <p:nvGrpSpPr>
          <p:cNvPr id="19" name="Group 145"/>
          <p:cNvGrpSpPr/>
          <p:nvPr/>
        </p:nvGrpSpPr>
        <p:grpSpPr>
          <a:xfrm>
            <a:off x="4276092" y="4471214"/>
            <a:ext cx="3063594" cy="1190041"/>
            <a:chOff x="4276634" y="2057132"/>
            <a:chExt cx="3063594" cy="1190041"/>
          </a:xfrm>
        </p:grpSpPr>
        <p:sp>
          <p:nvSpPr>
            <p:cNvPr id="83" name="TextBox 82"/>
            <p:cNvSpPr txBox="1"/>
            <p:nvPr/>
          </p:nvSpPr>
          <p:spPr>
            <a:xfrm>
              <a:off x="4605125" y="2073583"/>
              <a:ext cx="2735103" cy="676910"/>
            </a:xfrm>
            <a:prstGeom prst="rect">
              <a:avLst/>
            </a:prstGeom>
            <a:noFill/>
          </p:spPr>
          <p:txBody>
            <a:bodyPr wrap="square" tIns="0" bIns="0" rtlCol="0">
              <a:spAutoFit/>
            </a:bodyPr>
            <a:lstStyle/>
            <a:p>
              <a:pPr lvl="0" algn="just"/>
              <a:r>
                <a:rPr lang="zh-CN" altLang="en-US" sz="1100" dirty="0" smtClean="0">
                  <a:latin typeface="Futura Condensed"/>
                  <a:cs typeface="Futura Condensed"/>
                </a:rPr>
                <a:t>在进入最终单元之前，花时间回顾在之前单元所创作的作品。探索进阶的计算概念，或者设计新的练习或调试挑战来帮助他人。</a:t>
              </a:r>
              <a:endParaRPr lang="en-US" sz="1100" dirty="0">
                <a:latin typeface="Futura Condensed"/>
                <a:cs typeface="Futura Condensed"/>
              </a:endParaRPr>
            </a:p>
          </p:txBody>
        </p:sp>
        <p:grpSp>
          <p:nvGrpSpPr>
            <p:cNvPr id="20" name="Group 127"/>
            <p:cNvGrpSpPr/>
            <p:nvPr/>
          </p:nvGrpSpPr>
          <p:grpSpPr>
            <a:xfrm>
              <a:off x="4276634" y="2057132"/>
              <a:ext cx="331582" cy="1190041"/>
              <a:chOff x="3892928" y="1774363"/>
              <a:chExt cx="331582" cy="1190041"/>
            </a:xfrm>
          </p:grpSpPr>
          <p:grpSp>
            <p:nvGrpSpPr>
              <p:cNvPr id="21" name="Group 128"/>
              <p:cNvGrpSpPr/>
              <p:nvPr/>
            </p:nvGrpSpPr>
            <p:grpSpPr>
              <a:xfrm rot="16200000" flipH="1">
                <a:off x="3484063" y="2223957"/>
                <a:ext cx="1149311" cy="331582"/>
                <a:chOff x="2424406" y="1789305"/>
                <a:chExt cx="1149311" cy="331582"/>
              </a:xfrm>
            </p:grpSpPr>
            <p:sp>
              <p:nvSpPr>
                <p:cNvPr id="131" name="Rectangle 130"/>
                <p:cNvSpPr/>
                <p:nvPr/>
              </p:nvSpPr>
              <p:spPr>
                <a:xfrm>
                  <a:off x="2424406" y="1789305"/>
                  <a:ext cx="1149311" cy="331582"/>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 Condensed"/>
                    <a:cs typeface="Futura Condensed"/>
                  </a:endParaRPr>
                </a:p>
              </p:txBody>
            </p:sp>
            <p:sp>
              <p:nvSpPr>
                <p:cNvPr id="132" name="Isosceles Triangle 131"/>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sp>
            <p:nvSpPr>
              <p:cNvPr id="130" name="TextBox 129"/>
              <p:cNvSpPr txBox="1"/>
              <p:nvPr/>
            </p:nvSpPr>
            <p:spPr>
              <a:xfrm rot="16200000">
                <a:off x="3502341" y="2224066"/>
                <a:ext cx="1113402" cy="213995"/>
              </a:xfrm>
              <a:prstGeom prst="rect">
                <a:avLst/>
              </a:prstGeom>
              <a:noFill/>
            </p:spPr>
            <p:txBody>
              <a:bodyPr wrap="square" rtlCol="0">
                <a:spAutoFit/>
              </a:bodyPr>
              <a:lstStyle/>
              <a:p>
                <a:pPr algn="r"/>
                <a:r>
                  <a:rPr lang="en-US" sz="800" b="1" dirty="0">
                    <a:solidFill>
                      <a:srgbClr val="FFFFFF"/>
                    </a:solidFill>
                    <a:latin typeface="Futura Condensed"/>
                    <a:cs typeface="Futura Condensed"/>
                  </a:rPr>
                  <a:t>UNIT </a:t>
                </a:r>
                <a:r>
                  <a:rPr lang="en-US" sz="800" b="1" dirty="0" smtClean="0">
                    <a:solidFill>
                      <a:srgbClr val="FFFFFF"/>
                    </a:solidFill>
                    <a:latin typeface="Futura Condensed"/>
                    <a:cs typeface="Futura Condensed"/>
                  </a:rPr>
                  <a:t>5 – </a:t>
                </a:r>
                <a:r>
                  <a:rPr lang="zh-CN" altLang="en-US" sz="800" b="1" dirty="0" smtClean="0">
                    <a:solidFill>
                      <a:srgbClr val="FFFFFF"/>
                    </a:solidFill>
                    <a:latin typeface="Futura Condensed"/>
                    <a:cs typeface="Futura Condensed"/>
                  </a:rPr>
                  <a:t>深入探究</a:t>
                </a:r>
                <a:endParaRPr lang="zh-CN" altLang="en-US" sz="800" b="1" dirty="0" smtClean="0">
                  <a:solidFill>
                    <a:srgbClr val="FFFFFF"/>
                  </a:solidFill>
                  <a:latin typeface="Futura Condensed"/>
                  <a:cs typeface="Futura Condensed"/>
                </a:endParaRPr>
              </a:p>
            </p:txBody>
          </p:sp>
        </p:grpSp>
      </p:grpSp>
      <p:grpSp>
        <p:nvGrpSpPr>
          <p:cNvPr id="22" name="Group 138"/>
          <p:cNvGrpSpPr/>
          <p:nvPr/>
        </p:nvGrpSpPr>
        <p:grpSpPr>
          <a:xfrm>
            <a:off x="4276092" y="5978890"/>
            <a:ext cx="3000384" cy="1230908"/>
            <a:chOff x="4320435" y="6370572"/>
            <a:chExt cx="3000384" cy="1230908"/>
          </a:xfrm>
        </p:grpSpPr>
        <p:sp>
          <p:nvSpPr>
            <p:cNvPr id="84" name="TextBox 83"/>
            <p:cNvSpPr txBox="1"/>
            <p:nvPr/>
          </p:nvSpPr>
          <p:spPr>
            <a:xfrm>
              <a:off x="4652017" y="6420869"/>
              <a:ext cx="2668802" cy="507365"/>
            </a:xfrm>
            <a:prstGeom prst="rect">
              <a:avLst/>
            </a:prstGeom>
            <a:noFill/>
          </p:spPr>
          <p:txBody>
            <a:bodyPr wrap="square" tIns="0" bIns="0" rtlCol="0">
              <a:spAutoFit/>
            </a:bodyPr>
            <a:lstStyle/>
            <a:p>
              <a:pPr lvl="0" algn="just"/>
              <a:r>
                <a:rPr lang="zh-CN" altLang="en-US" sz="1100" dirty="0" smtClean="0">
                  <a:latin typeface="Futura Condensed"/>
                  <a:cs typeface="Futura Condensed"/>
                </a:rPr>
                <a:t>运用所有学过的计算概念知识和实践，通过“计划</a:t>
              </a:r>
              <a:r>
                <a:rPr lang="en-US" altLang="zh-CN" sz="1100" dirty="0" smtClean="0">
                  <a:latin typeface="Futura Condensed"/>
                  <a:cs typeface="Futura Condensed"/>
                </a:rPr>
                <a:t>-</a:t>
              </a:r>
              <a:r>
                <a:rPr lang="zh-CN" altLang="en-US" sz="1100" dirty="0" smtClean="0">
                  <a:latin typeface="Futura Condensed"/>
                  <a:cs typeface="Futura Condensed"/>
                </a:rPr>
                <a:t>创作</a:t>
              </a:r>
              <a:r>
                <a:rPr lang="en-US" altLang="zh-CN" sz="1100" dirty="0" smtClean="0">
                  <a:latin typeface="Futura Condensed"/>
                  <a:cs typeface="Futura Condensed"/>
                </a:rPr>
                <a:t>-</a:t>
              </a:r>
              <a:r>
                <a:rPr lang="zh-CN" altLang="en-US" sz="1100" dirty="0" smtClean="0">
                  <a:latin typeface="Futura Condensed"/>
                  <a:cs typeface="Futura Condensed"/>
                </a:rPr>
                <a:t>分享”的迭代周期，设计一个属于你自己的最终项目</a:t>
              </a:r>
              <a:r>
                <a:rPr lang="zh-CN" altLang="zh-CN" sz="1100" dirty="0" smtClean="0">
                  <a:latin typeface="Futura Condensed"/>
                  <a:cs typeface="Futura Condensed"/>
                </a:rPr>
                <a:t>。</a:t>
              </a:r>
              <a:endParaRPr lang="en-US" sz="1100" dirty="0">
                <a:latin typeface="Futura Condensed"/>
                <a:cs typeface="Futura Condensed"/>
              </a:endParaRPr>
            </a:p>
          </p:txBody>
        </p:sp>
        <p:grpSp>
          <p:nvGrpSpPr>
            <p:cNvPr id="23" name="Group 132"/>
            <p:cNvGrpSpPr/>
            <p:nvPr/>
          </p:nvGrpSpPr>
          <p:grpSpPr>
            <a:xfrm>
              <a:off x="4320435" y="6370572"/>
              <a:ext cx="331582" cy="1230908"/>
              <a:chOff x="3892928" y="1733496"/>
              <a:chExt cx="331582" cy="1230908"/>
            </a:xfrm>
          </p:grpSpPr>
          <p:grpSp>
            <p:nvGrpSpPr>
              <p:cNvPr id="24" name="Group 133"/>
              <p:cNvGrpSpPr/>
              <p:nvPr/>
            </p:nvGrpSpPr>
            <p:grpSpPr>
              <a:xfrm rot="16200000" flipH="1">
                <a:off x="3484063" y="2223957"/>
                <a:ext cx="1149311" cy="331582"/>
                <a:chOff x="2424406" y="1789305"/>
                <a:chExt cx="1149311" cy="331582"/>
              </a:xfrm>
            </p:grpSpPr>
            <p:sp>
              <p:nvSpPr>
                <p:cNvPr id="136" name="Rectangle 135"/>
                <p:cNvSpPr/>
                <p:nvPr/>
              </p:nvSpPr>
              <p:spPr>
                <a:xfrm>
                  <a:off x="2424406" y="1789305"/>
                  <a:ext cx="1149311" cy="331582"/>
                </a:xfrm>
                <a:prstGeom prst="rect">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 Condensed"/>
                    <a:cs typeface="Futura Condensed"/>
                  </a:endParaRPr>
                </a:p>
              </p:txBody>
            </p:sp>
            <p:sp>
              <p:nvSpPr>
                <p:cNvPr id="137" name="Isosceles Triangle 136"/>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sp>
            <p:nvSpPr>
              <p:cNvPr id="135" name="TextBox 134"/>
              <p:cNvSpPr txBox="1"/>
              <p:nvPr/>
            </p:nvSpPr>
            <p:spPr>
              <a:xfrm rot="16200000">
                <a:off x="3471985" y="2213238"/>
                <a:ext cx="1173480" cy="213995"/>
              </a:xfrm>
              <a:prstGeom prst="rect">
                <a:avLst/>
              </a:prstGeom>
              <a:noFill/>
            </p:spPr>
            <p:txBody>
              <a:bodyPr wrap="square" rtlCol="0">
                <a:spAutoFit/>
              </a:bodyPr>
              <a:lstStyle/>
              <a:p>
                <a:pPr algn="r"/>
                <a:r>
                  <a:rPr lang="en-US" sz="800" b="1" dirty="0">
                    <a:solidFill>
                      <a:srgbClr val="FFFFFF"/>
                    </a:solidFill>
                    <a:latin typeface="Futura Condensed"/>
                    <a:cs typeface="Futura Condensed"/>
                  </a:rPr>
                  <a:t>UNIT </a:t>
                </a:r>
                <a:r>
                  <a:rPr lang="en-US" sz="800" b="1" dirty="0" smtClean="0">
                    <a:solidFill>
                      <a:srgbClr val="FFFFFF"/>
                    </a:solidFill>
                    <a:latin typeface="Futura Condensed"/>
                    <a:cs typeface="Futura Condensed"/>
                  </a:rPr>
                  <a:t>6 - </a:t>
                </a:r>
                <a:r>
                  <a:rPr lang="zh-CN" altLang="en-US" sz="800" b="1" dirty="0" smtClean="0">
                    <a:solidFill>
                      <a:srgbClr val="FFFFFF"/>
                    </a:solidFill>
                    <a:latin typeface="Futura Condensed"/>
                    <a:cs typeface="Futura Condensed"/>
                  </a:rPr>
                  <a:t>编程马拉松</a:t>
                </a:r>
                <a:endParaRPr lang="zh-CN" altLang="en-US" sz="800" b="1" dirty="0" smtClean="0">
                  <a:solidFill>
                    <a:srgbClr val="FFFFFF"/>
                  </a:solidFill>
                  <a:latin typeface="Futura Condensed"/>
                  <a:cs typeface="Futura Condensed"/>
                </a:endParaRPr>
              </a:p>
            </p:txBody>
          </p:sp>
        </p:grpSp>
      </p:grpSp>
      <p:sp>
        <p:nvSpPr>
          <p:cNvPr id="6" name="Slide Number Placeholder 5"/>
          <p:cNvSpPr>
            <a:spLocks noGrp="1"/>
          </p:cNvSpPr>
          <p:nvPr>
            <p:ph type="sldNum" sz="quarter" idx="12"/>
          </p:nvPr>
        </p:nvSpPr>
        <p:spPr>
          <a:xfrm>
            <a:off x="142398" y="9519711"/>
            <a:ext cx="1813560" cy="535517"/>
          </a:xfrm>
        </p:spPr>
        <p:txBody>
          <a:bodyPr/>
          <a:lstStyle/>
          <a:p>
            <a:r>
              <a:rPr lang="en-US" dirty="0" smtClean="0"/>
              <a:t>4</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5561" y="5645164"/>
            <a:ext cx="6854771" cy="4154170"/>
          </a:xfrm>
          <a:prstGeom prst="rect">
            <a:avLst/>
          </a:prstGeom>
        </p:spPr>
        <p:txBody>
          <a:bodyPr wrap="square">
            <a:spAutoFit/>
          </a:bodyPr>
          <a:lstStyle/>
          <a:p>
            <a:pPr algn="just"/>
            <a:r>
              <a:rPr lang="zh-CN" altLang="en-US" sz="1200" dirty="0" smtClean="0">
                <a:latin typeface="Futura Condensed"/>
                <a:cs typeface="Futura Condensed"/>
              </a:rPr>
              <a:t>本指南由哈佛大学教育研究生院 </a:t>
            </a:r>
            <a:r>
              <a:rPr lang="en-US" sz="1200" dirty="0" err="1" smtClean="0">
                <a:latin typeface="Futura Condensed"/>
                <a:cs typeface="Futura Condensed"/>
              </a:rPr>
              <a:t>ScratchEd </a:t>
            </a:r>
            <a:r>
              <a:rPr lang="zh-CN" altLang="en-US" sz="1200" dirty="0" smtClean="0">
                <a:latin typeface="Futura Condensed"/>
                <a:cs typeface="Futura Condensed"/>
              </a:rPr>
              <a:t>研究团队开发——</a:t>
            </a:r>
            <a:r>
              <a:rPr lang="en-US" sz="1200" dirty="0" smtClean="0">
                <a:latin typeface="Futura Condensed"/>
                <a:cs typeface="Futura Condensed"/>
              </a:rPr>
              <a:t> </a:t>
            </a:r>
            <a:r>
              <a:rPr lang="en-US" sz="1200" dirty="0" err="1">
                <a:latin typeface="Futura Condensed"/>
                <a:cs typeface="Futura Condensed"/>
              </a:rPr>
              <a:t>Christan</a:t>
            </a:r>
            <a:r>
              <a:rPr lang="en-US" sz="1200" dirty="0">
                <a:latin typeface="Futura Condensed"/>
                <a:cs typeface="Futura Condensed"/>
              </a:rPr>
              <a:t> Balch</a:t>
            </a:r>
            <a:r>
              <a:rPr lang="zh-CN" altLang="en-US" sz="1200" dirty="0">
                <a:latin typeface="Futura Condensed"/>
                <a:cs typeface="Futura Condensed"/>
              </a:rPr>
              <a:t>、</a:t>
            </a:r>
            <a:r>
              <a:rPr lang="en-US" sz="1200" dirty="0">
                <a:latin typeface="Futura Condensed"/>
                <a:cs typeface="Futura Condensed"/>
              </a:rPr>
              <a:t>Michelle Chung</a:t>
            </a:r>
            <a:r>
              <a:rPr lang="zh-CN" altLang="en-US" sz="1200" dirty="0">
                <a:latin typeface="Futura Condensed"/>
                <a:cs typeface="Futura Condensed"/>
              </a:rPr>
              <a:t>、</a:t>
            </a:r>
            <a:r>
              <a:rPr lang="en-US" sz="1200" dirty="0" smtClean="0">
                <a:latin typeface="Futura Condensed"/>
                <a:cs typeface="Futura Condensed"/>
              </a:rPr>
              <a:t> </a:t>
            </a:r>
            <a:r>
              <a:rPr lang="en-US" sz="1200" dirty="0">
                <a:latin typeface="Futura Condensed"/>
                <a:cs typeface="Futura Condensed"/>
              </a:rPr>
              <a:t>Karen</a:t>
            </a:r>
            <a:r>
              <a:rPr lang="en-US" sz="1200" dirty="0" smtClean="0">
                <a:latin typeface="Futura Condensed"/>
                <a:cs typeface="Futura Condensed"/>
              </a:rPr>
              <a:t> </a:t>
            </a:r>
            <a:r>
              <a:rPr lang="en-US" sz="1200" dirty="0" err="1" smtClean="0">
                <a:latin typeface="Futura Condensed"/>
                <a:cs typeface="Futura Condensed"/>
              </a:rPr>
              <a:t>Brennan</a:t>
            </a:r>
            <a:r>
              <a:rPr lang="zh-CN" altLang="en-US" sz="1200" dirty="0" err="1" smtClean="0">
                <a:latin typeface="Futura Condensed"/>
                <a:cs typeface="Futura Condensed"/>
              </a:rPr>
              <a:t>。</a:t>
            </a:r>
            <a:r>
              <a:rPr lang="en-US" sz="1200" dirty="0" err="1" smtClean="0">
                <a:latin typeface="Futura Condensed"/>
                <a:cs typeface="Futura Condensed"/>
              </a:rPr>
              <a:t>Jeff</a:t>
            </a:r>
            <a:r>
              <a:rPr lang="en-US" sz="1200" dirty="0" smtClean="0">
                <a:latin typeface="Futura Condensed"/>
                <a:cs typeface="Futura Condensed"/>
              </a:rPr>
              <a:t> </a:t>
            </a:r>
            <a:r>
              <a:rPr lang="en-US" sz="1200" dirty="0" err="1" smtClean="0">
                <a:latin typeface="Futura Condensed"/>
                <a:cs typeface="Futura Condensed"/>
              </a:rPr>
              <a:t>Hawson </a:t>
            </a:r>
            <a:r>
              <a:rPr lang="zh-CN" altLang="en-US" sz="1200" dirty="0" err="1" smtClean="0">
                <a:latin typeface="Futura Condensed"/>
                <a:cs typeface="Futura Condensed"/>
              </a:rPr>
              <a:t>提供了编辑支持和不竭的热情</a:t>
            </a:r>
            <a:r>
              <a:rPr lang="zh-CN" altLang="en-US" sz="1200" dirty="0" smtClean="0">
                <a:latin typeface="Futura Condensed"/>
                <a:cs typeface="Futura Condensed"/>
              </a:rPr>
              <a:t>。</a:t>
            </a:r>
            <a:endParaRPr lang="en-US" sz="1200" dirty="0" smtClean="0">
              <a:latin typeface="Futura Condensed"/>
              <a:cs typeface="Futura Condensed"/>
            </a:endParaRPr>
          </a:p>
          <a:p>
            <a:pPr algn="just"/>
            <a:r>
              <a:rPr lang="en-US" sz="1200" dirty="0" smtClean="0">
                <a:latin typeface="Futura Condensed"/>
                <a:cs typeface="Futura Condensed"/>
              </a:rPr>
              <a:t> </a:t>
            </a:r>
            <a:endParaRPr lang="en-US" sz="1200" dirty="0" smtClean="0">
              <a:latin typeface="Futura Condensed"/>
              <a:cs typeface="Futura Condensed"/>
            </a:endParaRPr>
          </a:p>
          <a:p>
            <a:pPr algn="just"/>
            <a:r>
              <a:rPr lang="zh-CN" sz="1200" dirty="0" smtClean="0">
                <a:latin typeface="Futura Condensed"/>
                <a:cs typeface="Futura Condensed"/>
              </a:rPr>
              <a:t>本</a:t>
            </a:r>
            <a:r>
              <a:rPr sz="1200" dirty="0" smtClean="0">
                <a:latin typeface="Futura Condensed"/>
                <a:cs typeface="Futura Condensed"/>
              </a:rPr>
              <a:t>指南</a:t>
            </a:r>
            <a:r>
              <a:rPr lang="zh-CN" sz="1200" dirty="0" smtClean="0">
                <a:latin typeface="Futura Condensed"/>
                <a:cs typeface="Futura Condensed"/>
              </a:rPr>
              <a:t>的</a:t>
            </a:r>
            <a:r>
              <a:rPr sz="1200" dirty="0" smtClean="0">
                <a:latin typeface="Futura Condensed"/>
                <a:cs typeface="Futura Condensed"/>
              </a:rPr>
              <a:t>内容借鉴了</a:t>
            </a:r>
            <a:r>
              <a:rPr sz="1200" dirty="0" smtClean="0">
                <a:latin typeface="Futura Condensed"/>
                <a:cs typeface="Futura Condensed"/>
                <a:sym typeface="+mn-ea"/>
              </a:rPr>
              <a:t>上一版本</a:t>
            </a:r>
            <a:r>
              <a:rPr lang="zh-CN" sz="1200" dirty="0" smtClean="0">
                <a:latin typeface="Futura Condensed"/>
                <a:cs typeface="Futura Condensed"/>
                <a:sym typeface="+mn-ea"/>
              </a:rPr>
              <a:t>的</a:t>
            </a:r>
            <a:r>
              <a:rPr sz="1200" dirty="0" smtClean="0">
                <a:latin typeface="Futura Condensed"/>
                <a:cs typeface="Futura Condensed"/>
              </a:rPr>
              <a:t>《创意计算指南》（2011年发布）和创意计算在线研讨会（2013年举办）。这些都是在国家科学基金会通过 DRL-1019396 拨款、谷歌 CS4HS 项目和 Code-to-Learn 基金会的支持下实现的。</a:t>
            </a:r>
            <a:endParaRPr sz="1200" dirty="0" smtClean="0">
              <a:latin typeface="Futura Condensed"/>
              <a:cs typeface="Futura Condensed"/>
            </a:endParaRPr>
          </a:p>
          <a:p>
            <a:pPr algn="just"/>
            <a:r>
              <a:rPr lang="en-US" sz="1200" dirty="0" smtClean="0">
                <a:latin typeface="Futura Condensed"/>
                <a:cs typeface="Futura Condensed"/>
              </a:rPr>
              <a:t> </a:t>
            </a:r>
            <a:endParaRPr lang="en-US" sz="1200" dirty="0" smtClean="0">
              <a:latin typeface="Futura Condensed"/>
              <a:cs typeface="Futura Condensed"/>
            </a:endParaRPr>
          </a:p>
          <a:p>
            <a:pPr algn="just"/>
            <a:r>
              <a:rPr lang="zh-CN" altLang="en-US" sz="1200" dirty="0" smtClean="0">
                <a:latin typeface="Futura Condensed"/>
                <a:cs typeface="Futura Condensed"/>
              </a:rPr>
              <a:t>我们非常感谢使用了本指南的上一版本并参加了工作坊的</a:t>
            </a:r>
            <a:r>
              <a:rPr lang="zh-CN" altLang="en-US" sz="1200" dirty="0" smtClean="0">
                <a:latin typeface="Futura Condensed"/>
                <a:cs typeface="Futura Condensed"/>
                <a:sym typeface="+mn-ea"/>
              </a:rPr>
              <a:t>许多教育工作者</a:t>
            </a:r>
            <a:r>
              <a:rPr lang="zh-CN" altLang="en-US" sz="1200" dirty="0" smtClean="0">
                <a:latin typeface="Futura Condensed"/>
                <a:cs typeface="Futura Condensed"/>
              </a:rPr>
              <a:t>。我们尤其要感谢那些对第一版指南进行了广泛测试的教育工作者——</a:t>
            </a:r>
            <a:r>
              <a:rPr lang="en-US" sz="1200" dirty="0" smtClean="0">
                <a:latin typeface="Futura Condensed"/>
                <a:cs typeface="Futura Condensed"/>
              </a:rPr>
              <a:t>Russell </a:t>
            </a:r>
            <a:r>
              <a:rPr lang="en-US" sz="1200" dirty="0">
                <a:latin typeface="Futura Condensed"/>
                <a:cs typeface="Futura Condensed"/>
              </a:rPr>
              <a:t>Clough</a:t>
            </a:r>
            <a:r>
              <a:rPr lang="zh-CN" altLang="en-US" sz="1200" dirty="0">
                <a:latin typeface="Futura Condensed"/>
                <a:cs typeface="Futura Condensed"/>
              </a:rPr>
              <a:t>、</a:t>
            </a:r>
            <a:r>
              <a:rPr lang="en-US" sz="1200" dirty="0">
                <a:latin typeface="Futura Condensed"/>
                <a:cs typeface="Futura Condensed"/>
              </a:rPr>
              <a:t>Judy Hoffman</a:t>
            </a:r>
            <a:r>
              <a:rPr lang="zh-CN" altLang="en-US" sz="1200" dirty="0">
                <a:latin typeface="Futura Condensed"/>
                <a:cs typeface="Futura Condensed"/>
              </a:rPr>
              <a:t>、</a:t>
            </a:r>
            <a:r>
              <a:rPr lang="en-US" sz="1200" dirty="0">
                <a:latin typeface="Futura Condensed"/>
                <a:cs typeface="Futura Condensed"/>
              </a:rPr>
              <a:t>Kara </a:t>
            </a:r>
            <a:r>
              <a:rPr lang="en-US" sz="1200" dirty="0" err="1">
                <a:latin typeface="Futura Condensed"/>
                <a:cs typeface="Futura Condensed"/>
              </a:rPr>
              <a:t>Kestner</a:t>
            </a:r>
            <a:r>
              <a:rPr lang="zh-CN" altLang="en-US" sz="1200" dirty="0" err="1">
                <a:latin typeface="Futura Condensed"/>
                <a:cs typeface="Futura Condensed"/>
              </a:rPr>
              <a:t>、</a:t>
            </a:r>
            <a:r>
              <a:rPr lang="en-US" sz="1200" dirty="0">
                <a:latin typeface="Futura Condensed"/>
                <a:cs typeface="Futura Condensed"/>
              </a:rPr>
              <a:t> Alvin Kroon</a:t>
            </a:r>
            <a:r>
              <a:rPr lang="zh-CN" altLang="en-US" sz="1200" dirty="0">
                <a:latin typeface="Futura Condensed"/>
                <a:cs typeface="Futura Condensed"/>
              </a:rPr>
              <a:t>、</a:t>
            </a:r>
            <a:r>
              <a:rPr lang="en-US" sz="1200" dirty="0">
                <a:latin typeface="Futura Condensed"/>
                <a:cs typeface="Futura Condensed"/>
              </a:rPr>
              <a:t>Melissa </a:t>
            </a:r>
            <a:r>
              <a:rPr lang="en-US" sz="1200" dirty="0" err="1">
                <a:latin typeface="Futura Condensed"/>
                <a:cs typeface="Futura Condensed"/>
              </a:rPr>
              <a:t>Nordmann</a:t>
            </a:r>
            <a:r>
              <a:rPr lang="zh-CN" altLang="en-US" sz="1200" dirty="0" err="1">
                <a:latin typeface="Futura Condensed"/>
                <a:cs typeface="Futura Condensed"/>
              </a:rPr>
              <a:t>、</a:t>
            </a:r>
            <a:r>
              <a:rPr lang="en-US" sz="1200" dirty="0">
                <a:latin typeface="Futura Condensed"/>
                <a:cs typeface="Futura Condensed"/>
              </a:rPr>
              <a:t>Tyson </a:t>
            </a:r>
            <a:r>
              <a:rPr lang="en-US" sz="1200" dirty="0" err="1" smtClean="0">
                <a:latin typeface="Futura Condensed"/>
                <a:cs typeface="Futura Condensed"/>
              </a:rPr>
              <a:t>Spraul</a:t>
            </a:r>
            <a:r>
              <a:rPr lang="zh-CN" altLang="en-US" sz="1200" dirty="0" err="1" smtClean="0">
                <a:latin typeface="Futura Condensed"/>
                <a:cs typeface="Futura Condensed"/>
              </a:rPr>
              <a:t>，</a:t>
            </a:r>
            <a:r>
              <a:rPr lang="zh-CN" altLang="en-US" sz="1200" dirty="0" smtClean="0">
                <a:latin typeface="Futura Condensed"/>
                <a:cs typeface="Futura Condensed"/>
              </a:rPr>
              <a:t>以及对本指南进行广泛审核的教育工作者—— </a:t>
            </a:r>
            <a:r>
              <a:rPr lang="en-US" sz="1200" dirty="0" smtClean="0">
                <a:latin typeface="Futura Condensed"/>
                <a:cs typeface="Futura Condensed"/>
              </a:rPr>
              <a:t>Ingrid </a:t>
            </a:r>
            <a:r>
              <a:rPr lang="en-US" sz="1200" dirty="0">
                <a:latin typeface="Futura Condensed"/>
                <a:cs typeface="Futura Condensed"/>
              </a:rPr>
              <a:t>Gustafson</a:t>
            </a:r>
            <a:r>
              <a:rPr lang="zh-CN" altLang="en-US" sz="1200" dirty="0">
                <a:latin typeface="Futura Condensed"/>
                <a:cs typeface="Futura Condensed"/>
              </a:rPr>
              <a:t>、</a:t>
            </a:r>
            <a:r>
              <a:rPr lang="en-US" sz="1200" dirty="0">
                <a:latin typeface="Futura Condensed"/>
                <a:cs typeface="Futura Condensed"/>
              </a:rPr>
              <a:t>Megan </a:t>
            </a:r>
            <a:r>
              <a:rPr lang="en-US" sz="1200" dirty="0" err="1">
                <a:latin typeface="Futura Condensed"/>
                <a:cs typeface="Futura Condensed"/>
              </a:rPr>
              <a:t>Haddadi</a:t>
            </a:r>
            <a:r>
              <a:rPr lang="zh-CN" altLang="en-US" sz="1200" dirty="0" err="1">
                <a:latin typeface="Futura Condensed"/>
                <a:cs typeface="Futura Condensed"/>
              </a:rPr>
              <a:t>、</a:t>
            </a:r>
            <a:r>
              <a:rPr lang="en-US" sz="1200" dirty="0" err="1">
                <a:latin typeface="Futura Condensed"/>
                <a:cs typeface="Futura Condensed"/>
              </a:rPr>
              <a:t>Keledy</a:t>
            </a:r>
            <a:r>
              <a:rPr lang="en-US" sz="1200" dirty="0">
                <a:latin typeface="Futura Condensed"/>
                <a:cs typeface="Futura Condensed"/>
              </a:rPr>
              <a:t> </a:t>
            </a:r>
            <a:r>
              <a:rPr lang="en-US" sz="1200" dirty="0" err="1">
                <a:latin typeface="Futura Condensed"/>
                <a:cs typeface="Futura Condensed"/>
              </a:rPr>
              <a:t>Kenkel</a:t>
            </a:r>
            <a:r>
              <a:rPr lang="zh-CN" altLang="en-US" sz="1200" dirty="0" err="1">
                <a:latin typeface="Futura Condensed"/>
                <a:cs typeface="Futura Condensed"/>
              </a:rPr>
              <a:t>、</a:t>
            </a:r>
            <a:r>
              <a:rPr lang="en-US" sz="1200" dirty="0">
                <a:latin typeface="Futura Condensed"/>
                <a:cs typeface="Futura Condensed"/>
              </a:rPr>
              <a:t>Adam </a:t>
            </a:r>
            <a:r>
              <a:rPr lang="en-US" sz="1200" dirty="0" err="1" smtClean="0">
                <a:latin typeface="Futura Condensed"/>
                <a:cs typeface="Futura Condensed"/>
              </a:rPr>
              <a:t>Scharfenberger</a:t>
            </a:r>
            <a:r>
              <a:rPr lang="zh-CN" altLang="en-US" sz="1200" dirty="0" err="1" smtClean="0">
                <a:latin typeface="Futura Condensed"/>
                <a:cs typeface="Futura Condensed"/>
              </a:rPr>
              <a:t>、</a:t>
            </a:r>
            <a:r>
              <a:rPr lang="en-US" sz="1200" dirty="0" err="1">
                <a:latin typeface="Futura Condensed"/>
                <a:cs typeface="Futura Condensed"/>
              </a:rPr>
              <a:t>LeeAnn</a:t>
            </a:r>
            <a:r>
              <a:rPr lang="en-US" sz="1200" dirty="0">
                <a:latin typeface="Futura Condensed"/>
                <a:cs typeface="Futura Condensed"/>
              </a:rPr>
              <a:t> </a:t>
            </a:r>
            <a:r>
              <a:rPr lang="en-US" sz="1200" dirty="0" smtClean="0">
                <a:latin typeface="Futura Condensed"/>
                <a:cs typeface="Futura Condensed"/>
              </a:rPr>
              <a:t>Wells</a:t>
            </a:r>
            <a:r>
              <a:rPr lang="zh-CN" altLang="en-US" sz="1200" dirty="0" smtClean="0">
                <a:latin typeface="Futura Condensed"/>
                <a:cs typeface="Futura Condensed"/>
              </a:rPr>
              <a:t>。</a:t>
            </a:r>
            <a:endParaRPr lang="en-US" sz="1200" dirty="0" smtClean="0">
              <a:latin typeface="Futura Condensed"/>
              <a:cs typeface="Futura Condensed"/>
            </a:endParaRPr>
          </a:p>
          <a:p>
            <a:pPr algn="just"/>
            <a:endParaRPr lang="en-US" sz="1200" dirty="0" smtClean="0">
              <a:latin typeface="Futura Condensed"/>
              <a:cs typeface="Futura Condensed"/>
            </a:endParaRPr>
          </a:p>
          <a:p>
            <a:pPr algn="just"/>
            <a:r>
              <a:rPr lang="zh-CN" altLang="en-US" sz="1200" dirty="0" smtClean="0">
                <a:latin typeface="Futura Condensed"/>
                <a:cs typeface="Futura Condensed"/>
              </a:rPr>
              <a:t>我们也非常感谢我们的合作者：来自儿童</a:t>
            </a:r>
            <a:r>
              <a:rPr lang="en-US" altLang="zh-CN" sz="1200" dirty="0" smtClean="0">
                <a:latin typeface="Futura Condensed"/>
                <a:cs typeface="Futura Condensed"/>
              </a:rPr>
              <a:t>&amp;</a:t>
            </a:r>
            <a:r>
              <a:rPr lang="zh-CN" altLang="en-US" sz="1200" dirty="0" smtClean="0">
                <a:latin typeface="Futura Condensed"/>
                <a:cs typeface="Futura Condensed"/>
              </a:rPr>
              <a:t>科技教育发展中心的 </a:t>
            </a:r>
            <a:r>
              <a:rPr lang="en-US" sz="1200" dirty="0" smtClean="0">
                <a:latin typeface="Futura Condensed"/>
                <a:cs typeface="Futura Condensed"/>
              </a:rPr>
              <a:t>Wendy </a:t>
            </a:r>
            <a:r>
              <a:rPr lang="en-US" sz="1200" dirty="0">
                <a:latin typeface="Futura Condensed"/>
                <a:cs typeface="Futura Condensed"/>
              </a:rPr>
              <a:t>Martin</a:t>
            </a:r>
            <a:r>
              <a:rPr lang="zh-CN" altLang="en-US" sz="1200" dirty="0">
                <a:latin typeface="Futura Condensed"/>
                <a:cs typeface="Futura Condensed"/>
              </a:rPr>
              <a:t>、</a:t>
            </a:r>
            <a:r>
              <a:rPr lang="en-US" sz="1200" dirty="0">
                <a:latin typeface="Futura Condensed"/>
                <a:cs typeface="Futura Condensed"/>
              </a:rPr>
              <a:t>Francisco Cervantes</a:t>
            </a:r>
            <a:r>
              <a:rPr lang="zh-CN" altLang="en-US" sz="1200" dirty="0">
                <a:latin typeface="Futura Condensed"/>
                <a:cs typeface="Futura Condensed"/>
              </a:rPr>
              <a:t>、</a:t>
            </a:r>
            <a:r>
              <a:rPr lang="en-US" sz="1200" dirty="0" smtClean="0">
                <a:latin typeface="Futura Condensed"/>
                <a:cs typeface="Futura Condensed"/>
              </a:rPr>
              <a:t>Bill Tally, </a:t>
            </a:r>
            <a:r>
              <a:rPr lang="zh-CN" altLang="en-US" sz="1200" dirty="0" smtClean="0">
                <a:latin typeface="Futura Condensed"/>
                <a:cs typeface="Futura Condensed"/>
              </a:rPr>
              <a:t>以及来自麻省理工学院媒体实验室的</a:t>
            </a:r>
            <a:r>
              <a:rPr lang="en-US" sz="1200" dirty="0" smtClean="0">
                <a:latin typeface="Futura Condensed"/>
                <a:cs typeface="Futura Condensed"/>
              </a:rPr>
              <a:t> </a:t>
            </a:r>
            <a:r>
              <a:rPr lang="en-US" sz="1200" dirty="0">
                <a:latin typeface="Futura Condensed"/>
                <a:cs typeface="Futura Condensed"/>
              </a:rPr>
              <a:t>Mitch </a:t>
            </a:r>
            <a:r>
              <a:rPr lang="en-US" sz="1200" dirty="0" err="1">
                <a:latin typeface="Futura Condensed"/>
                <a:cs typeface="Futura Condensed"/>
              </a:rPr>
              <a:t>Resnick</a:t>
            </a:r>
            <a:r>
              <a:rPr lang="zh-CN" altLang="en-US" sz="1200" dirty="0" err="1">
                <a:latin typeface="Futura Condensed"/>
                <a:cs typeface="Futura Condensed"/>
              </a:rPr>
              <a:t>，他们</a:t>
            </a:r>
            <a:r>
              <a:rPr sz="1200" dirty="0" smtClean="0">
                <a:latin typeface="Futura Condensed"/>
                <a:cs typeface="Futura Condensed"/>
              </a:rPr>
              <a:t>在开发计算思维框架和资源方面做出了广泛贡献</a:t>
            </a:r>
            <a:r>
              <a:rPr lang="zh-CN" sz="1200" dirty="0" smtClean="0">
                <a:latin typeface="Futura Condensed"/>
                <a:cs typeface="Futura Condensed"/>
              </a:rPr>
              <a:t>。</a:t>
            </a:r>
            <a:r>
              <a:rPr sz="1200" dirty="0" smtClean="0">
                <a:latin typeface="Futura Condensed"/>
                <a:cs typeface="Futura Condensed"/>
              </a:rPr>
              <a:t>我们要感谢哈佛大学教育研究生院的许多优秀实习生，他们在</a:t>
            </a:r>
            <a:r>
              <a:rPr sz="1200" dirty="0" smtClean="0">
                <a:latin typeface="Futura Condensed"/>
                <a:cs typeface="Futura Condensed"/>
                <a:sym typeface="+mn-ea"/>
              </a:rPr>
              <a:t>自2011年初始版本以来</a:t>
            </a:r>
            <a:r>
              <a:rPr lang="zh-CN" sz="1200" dirty="0" smtClean="0">
                <a:latin typeface="Futura Condensed"/>
                <a:cs typeface="Futura Condensed"/>
                <a:sym typeface="+mn-ea"/>
              </a:rPr>
              <a:t>的</a:t>
            </a:r>
            <a:r>
              <a:rPr sz="1200" dirty="0" smtClean="0">
                <a:latin typeface="Futura Condensed"/>
                <a:cs typeface="Futura Condensed"/>
              </a:rPr>
              <a:t>过去几年中为指南的开发做出了贡献</a:t>
            </a:r>
            <a:r>
              <a:rPr lang="zh-CN" sz="1200" dirty="0" smtClean="0">
                <a:latin typeface="Futura Condensed"/>
                <a:cs typeface="Futura Condensed"/>
              </a:rPr>
              <a:t>，</a:t>
            </a:r>
            <a:r>
              <a:rPr sz="1200" dirty="0" smtClean="0">
                <a:latin typeface="Futura Condensed"/>
                <a:cs typeface="Futura Condensed"/>
              </a:rPr>
              <a:t>包括</a:t>
            </a:r>
            <a:r>
              <a:rPr lang="zh-CN" altLang="en-US" sz="1200" dirty="0" smtClean="0">
                <a:latin typeface="Futura Condensed"/>
                <a:cs typeface="Futura Condensed"/>
              </a:rPr>
              <a:t>：</a:t>
            </a:r>
            <a:r>
              <a:rPr lang="en-US" sz="1200" dirty="0" smtClean="0">
                <a:latin typeface="Futura Condensed"/>
                <a:cs typeface="Futura Condensed"/>
              </a:rPr>
              <a:t>Vanity Gee</a:t>
            </a:r>
            <a:r>
              <a:rPr lang="zh-CN" altLang="en-US" sz="1200" dirty="0" smtClean="0">
                <a:latin typeface="Futura Condensed"/>
                <a:cs typeface="Futura Condensed"/>
              </a:rPr>
              <a:t>、</a:t>
            </a:r>
            <a:r>
              <a:rPr lang="en-US" sz="1200" dirty="0">
                <a:latin typeface="Futura Condensed"/>
                <a:cs typeface="Futura Condensed"/>
              </a:rPr>
              <a:t>Vanessa </a:t>
            </a:r>
            <a:r>
              <a:rPr lang="en-US" sz="1200" dirty="0" err="1">
                <a:latin typeface="Futura Condensed"/>
                <a:cs typeface="Futura Condensed"/>
              </a:rPr>
              <a:t>Gennarelli</a:t>
            </a:r>
            <a:r>
              <a:rPr lang="zh-CN" altLang="en-US" sz="1200" dirty="0" err="1">
                <a:latin typeface="Futura Condensed"/>
                <a:cs typeface="Futura Condensed"/>
              </a:rPr>
              <a:t>、</a:t>
            </a:r>
            <a:r>
              <a:rPr lang="en-US" sz="1200" dirty="0" err="1" smtClean="0">
                <a:latin typeface="Futura Condensed"/>
                <a:cs typeface="Futura Condensed"/>
              </a:rPr>
              <a:t>Mylo</a:t>
            </a:r>
            <a:r>
              <a:rPr lang="en-US" sz="1200" dirty="0" smtClean="0">
                <a:latin typeface="Futura Condensed"/>
                <a:cs typeface="Futura Condensed"/>
              </a:rPr>
              <a:t> Lam</a:t>
            </a:r>
            <a:r>
              <a:rPr lang="zh-CN" altLang="en-US" sz="1200" dirty="0" smtClean="0">
                <a:latin typeface="Futura Condensed"/>
                <a:cs typeface="Futura Condensed"/>
              </a:rPr>
              <a:t>、</a:t>
            </a:r>
            <a:r>
              <a:rPr lang="en-US" sz="1200" dirty="0" smtClean="0">
                <a:latin typeface="Futura Condensed"/>
                <a:cs typeface="Futura Condensed"/>
              </a:rPr>
              <a:t>Tomoko Matsukawa</a:t>
            </a:r>
            <a:r>
              <a:rPr lang="zh-CN" altLang="en-US" sz="1200" dirty="0" smtClean="0">
                <a:latin typeface="Futura Condensed"/>
                <a:cs typeface="Futura Condensed"/>
              </a:rPr>
              <a:t>、</a:t>
            </a:r>
            <a:r>
              <a:rPr lang="en-US" sz="1200" dirty="0" smtClean="0">
                <a:latin typeface="Futura Condensed"/>
                <a:cs typeface="Futura Condensed"/>
              </a:rPr>
              <a:t>Aaron Morris</a:t>
            </a:r>
            <a:r>
              <a:rPr lang="zh-CN" altLang="en-US" sz="1200" dirty="0" smtClean="0">
                <a:latin typeface="Futura Condensed"/>
                <a:cs typeface="Futura Condensed"/>
              </a:rPr>
              <a:t>、</a:t>
            </a:r>
            <a:r>
              <a:rPr lang="en-US" sz="1200" dirty="0">
                <a:latin typeface="Futura Condensed"/>
                <a:cs typeface="Futura Condensed"/>
              </a:rPr>
              <a:t>Matthew </a:t>
            </a:r>
            <a:r>
              <a:rPr lang="en-US" sz="1200" dirty="0" err="1">
                <a:latin typeface="Futura Condensed"/>
                <a:cs typeface="Futura Condensed"/>
              </a:rPr>
              <a:t>Ong</a:t>
            </a:r>
            <a:r>
              <a:rPr lang="zh-CN" altLang="en-US" sz="1200" dirty="0" err="1">
                <a:latin typeface="Futura Condensed"/>
                <a:cs typeface="Futura Condensed"/>
              </a:rPr>
              <a:t>、</a:t>
            </a:r>
            <a:r>
              <a:rPr lang="en-US" sz="1200" dirty="0" err="1" smtClean="0">
                <a:latin typeface="Futura Condensed"/>
                <a:cs typeface="Futura Condensed"/>
              </a:rPr>
              <a:t>Roshanak</a:t>
            </a:r>
            <a:r>
              <a:rPr lang="en-US" sz="1200" dirty="0" smtClean="0">
                <a:latin typeface="Futura Condensed"/>
                <a:cs typeface="Futura Condensed"/>
              </a:rPr>
              <a:t> </a:t>
            </a:r>
            <a:r>
              <a:rPr lang="en-US" sz="1200" dirty="0" err="1">
                <a:latin typeface="Futura Condensed"/>
                <a:cs typeface="Futura Condensed"/>
              </a:rPr>
              <a:t>Razavi</a:t>
            </a:r>
            <a:r>
              <a:rPr lang="zh-CN" altLang="en-US" sz="1200" dirty="0" err="1">
                <a:latin typeface="Futura Condensed"/>
                <a:cs typeface="Futura Condensed"/>
              </a:rPr>
              <a:t>、</a:t>
            </a:r>
            <a:r>
              <a:rPr lang="en-US" sz="1200" dirty="0">
                <a:latin typeface="Futura Condensed"/>
                <a:cs typeface="Futura Condensed"/>
              </a:rPr>
              <a:t>Mary Jo </a:t>
            </a:r>
            <a:r>
              <a:rPr lang="en-US" sz="1200" dirty="0" err="1">
                <a:latin typeface="Futura Condensed"/>
                <a:cs typeface="Futura Condensed"/>
              </a:rPr>
              <a:t>Madda</a:t>
            </a:r>
            <a:r>
              <a:rPr lang="zh-CN" altLang="en-US" sz="1200" dirty="0" err="1">
                <a:latin typeface="Futura Condensed"/>
                <a:cs typeface="Futura Condensed"/>
              </a:rPr>
              <a:t>、</a:t>
            </a:r>
            <a:r>
              <a:rPr lang="en-US" sz="1200" dirty="0">
                <a:latin typeface="Futura Condensed"/>
                <a:cs typeface="Futura Condensed"/>
              </a:rPr>
              <a:t>Eric </a:t>
            </a:r>
            <a:r>
              <a:rPr lang="en-US" sz="1200" dirty="0" smtClean="0">
                <a:latin typeface="Futura Condensed"/>
                <a:cs typeface="Futura Condensed"/>
              </a:rPr>
              <a:t>Schilling</a:t>
            </a:r>
            <a:r>
              <a:rPr lang="zh-CN" altLang="en-US" sz="1200" dirty="0" smtClean="0">
                <a:latin typeface="Futura Condensed"/>
                <a:cs typeface="Futura Condensed"/>
              </a:rPr>
              <a:t>、</a:t>
            </a:r>
            <a:r>
              <a:rPr lang="en-US" sz="1200" dirty="0" smtClean="0">
                <a:latin typeface="Futura Condensed"/>
                <a:cs typeface="Futura Condensed"/>
              </a:rPr>
              <a:t>Elizabeth Woodbury</a:t>
            </a:r>
            <a:r>
              <a:rPr lang="zh-CN" altLang="en-US" sz="1200" dirty="0" smtClean="0">
                <a:latin typeface="Futura Condensed"/>
                <a:cs typeface="Futura Condensed"/>
              </a:rPr>
              <a:t>。</a:t>
            </a:r>
            <a:endParaRPr lang="en-US" sz="1200" dirty="0" smtClean="0">
              <a:latin typeface="Futura Condensed"/>
              <a:cs typeface="Futura Condensed"/>
            </a:endParaRPr>
          </a:p>
          <a:p>
            <a:pPr algn="just"/>
            <a:endParaRPr lang="en-US" sz="1200" dirty="0" smtClean="0">
              <a:latin typeface="Futura Condensed"/>
              <a:cs typeface="Futura Condensed"/>
            </a:endParaRPr>
          </a:p>
          <a:p>
            <a:pPr algn="just"/>
            <a:r>
              <a:rPr lang="zh-CN" altLang="en-US" sz="1200" dirty="0" smtClean="0">
                <a:latin typeface="Futura Condensed"/>
                <a:cs typeface="Futura Condensed"/>
              </a:rPr>
              <a:t>创意计算最初的</a:t>
            </a:r>
            <a:r>
              <a:rPr lang="zh-CN" altLang="en-US" sz="1200" dirty="0" smtClean="0">
                <a:latin typeface="Futura Condensed"/>
                <a:cs typeface="Futura Condensed"/>
                <a:hlinkClick r:id="rId1" tooltip=""/>
              </a:rPr>
              <a:t>简体中文版</a:t>
            </a:r>
            <a:r>
              <a:rPr lang="zh-CN" altLang="en-US" sz="1200" dirty="0" smtClean="0">
                <a:latin typeface="Futura Condensed"/>
                <a:cs typeface="Futura Condensed"/>
              </a:rPr>
              <a:t>由 </a:t>
            </a:r>
            <a:r>
              <a:rPr lang="en-US" altLang="zh-CN" sz="1200" dirty="0" smtClean="0">
                <a:latin typeface="Futura Condensed"/>
                <a:cs typeface="Futura Condensed"/>
              </a:rPr>
              <a:t>LEAD </a:t>
            </a:r>
            <a:r>
              <a:rPr lang="zh-CN" altLang="en-US" sz="1200" dirty="0" smtClean="0">
                <a:latin typeface="Futura Condensed"/>
                <a:cs typeface="Futura Condensed"/>
              </a:rPr>
              <a:t>创意活动中国区组委会 </a:t>
            </a:r>
            <a:r>
              <a:rPr lang="en-US" altLang="zh-CN" sz="1200" dirty="0" smtClean="0">
                <a:latin typeface="Futura Condensed"/>
                <a:cs typeface="Futura Condensed"/>
              </a:rPr>
              <a:t>Scratch </a:t>
            </a:r>
            <a:r>
              <a:rPr lang="zh-CN" altLang="en-US" sz="1200" dirty="0" smtClean="0">
                <a:latin typeface="Futura Condensed"/>
                <a:cs typeface="Futura Condensed"/>
              </a:rPr>
              <a:t>专业委员会的成员翻译</a:t>
            </a:r>
            <a:r>
              <a:rPr lang="zh-CN" altLang="zh-CN" sz="1200" dirty="0" smtClean="0">
                <a:latin typeface="Futura Condensed"/>
                <a:cs typeface="Futura Condensed"/>
              </a:rPr>
              <a:t>，</a:t>
            </a:r>
            <a:r>
              <a:rPr lang="zh-CN" altLang="en-US" sz="1200" dirty="0" smtClean="0">
                <a:latin typeface="Futura Condensed"/>
                <a:cs typeface="Futura Condensed"/>
              </a:rPr>
              <a:t>其中包括王旭卿团队（陈迁晓</a:t>
            </a:r>
            <a:r>
              <a:rPr lang="zh-CN" altLang="zh-CN" sz="1200" dirty="0" smtClean="0">
                <a:latin typeface="Futura Condensed"/>
                <a:cs typeface="Futura Condensed"/>
              </a:rPr>
              <a:t>，</a:t>
            </a:r>
            <a:r>
              <a:rPr lang="zh-CN" altLang="en-US" sz="1200" dirty="0" smtClean="0">
                <a:latin typeface="Futura Condensed"/>
                <a:cs typeface="Futura Condensed"/>
              </a:rPr>
              <a:t>赵罗依），童毓舟及团队（陶烨）和魏睦。</a:t>
            </a:r>
            <a:r>
              <a:rPr lang="en-US" altLang="zh-CN" sz="1200" dirty="0" smtClean="0">
                <a:latin typeface="Futura Condensed"/>
                <a:cs typeface="Futura Condensed"/>
                <a:hlinkClick r:id="rId2" tooltip="" action="ppaction://hlinkfile"/>
              </a:rPr>
              <a:t>CodeLab</a:t>
            </a:r>
            <a:r>
              <a:rPr lang="en-US" altLang="zh-CN" sz="1200" dirty="0" smtClean="0">
                <a:latin typeface="Futura Condensed"/>
                <a:cs typeface="Futura Condensed"/>
              </a:rPr>
              <a:t> </a:t>
            </a:r>
            <a:r>
              <a:rPr lang="zh-CN" altLang="en-US" sz="1200" dirty="0" smtClean="0">
                <a:latin typeface="Futura Condensed"/>
                <a:cs typeface="Futura Condensed"/>
              </a:rPr>
              <a:t>联合</a:t>
            </a:r>
            <a:r>
              <a:rPr lang="zh-CN" altLang="en-US" sz="1200" dirty="0" smtClean="0">
                <a:latin typeface="Futura Condensed"/>
                <a:cs typeface="Futura Condensed"/>
                <a:hlinkClick r:id="rId3" tooltip="" action="ppaction://hlinkfile"/>
              </a:rPr>
              <a:t>英荔</a:t>
            </a:r>
            <a:r>
              <a:rPr lang="zh-CN" altLang="en-US" sz="1200" dirty="0" smtClean="0">
                <a:latin typeface="Futura Condensed"/>
                <a:cs typeface="Futura Condensed"/>
              </a:rPr>
              <a:t>课程团队在此基础上对内容进行了修订和更新，以便于使用 </a:t>
            </a:r>
            <a:r>
              <a:rPr lang="en-US" altLang="zh-CN" sz="1200" dirty="0" smtClean="0">
                <a:latin typeface="Futura Condensed"/>
                <a:cs typeface="Futura Condensed"/>
              </a:rPr>
              <a:t>Scratch 3.0 </a:t>
            </a:r>
            <a:r>
              <a:rPr lang="zh-CN" altLang="en-US" sz="1200" dirty="0" smtClean="0">
                <a:latin typeface="Futura Condensed"/>
                <a:cs typeface="Futura Condensed"/>
              </a:rPr>
              <a:t>进行教学。</a:t>
            </a:r>
            <a:endParaRPr lang="zh-CN" altLang="en-US" sz="1200" dirty="0" smtClean="0">
              <a:latin typeface="Futura Condensed"/>
              <a:cs typeface="Futura Condensed"/>
            </a:endParaRPr>
          </a:p>
        </p:txBody>
      </p:sp>
      <p:grpSp>
        <p:nvGrpSpPr>
          <p:cNvPr id="3" name="Group 31"/>
          <p:cNvGrpSpPr/>
          <p:nvPr/>
        </p:nvGrpSpPr>
        <p:grpSpPr>
          <a:xfrm>
            <a:off x="478207" y="1350068"/>
            <a:ext cx="6836992" cy="3388491"/>
            <a:chOff x="478207" y="1293333"/>
            <a:chExt cx="6836992" cy="3388491"/>
          </a:xfrm>
        </p:grpSpPr>
        <p:grpSp>
          <p:nvGrpSpPr>
            <p:cNvPr id="4" name="Group 30"/>
            <p:cNvGrpSpPr/>
            <p:nvPr/>
          </p:nvGrpSpPr>
          <p:grpSpPr>
            <a:xfrm>
              <a:off x="478207" y="1388577"/>
              <a:ext cx="3443249" cy="3262016"/>
              <a:chOff x="478207" y="1388577"/>
              <a:chExt cx="3443249" cy="3262016"/>
            </a:xfrm>
          </p:grpSpPr>
          <p:grpSp>
            <p:nvGrpSpPr>
              <p:cNvPr id="5" name="Group 6"/>
              <p:cNvGrpSpPr/>
              <p:nvPr/>
            </p:nvGrpSpPr>
            <p:grpSpPr>
              <a:xfrm>
                <a:off x="478207" y="1388580"/>
                <a:ext cx="1568240" cy="1470330"/>
                <a:chOff x="478207" y="6598025"/>
                <a:chExt cx="1568240" cy="1470330"/>
              </a:xfrm>
            </p:grpSpPr>
            <p:sp>
              <p:nvSpPr>
                <p:cNvPr id="18" name="Oval 17"/>
                <p:cNvSpPr/>
                <p:nvPr/>
              </p:nvSpPr>
              <p:spPr>
                <a:xfrm>
                  <a:off x="527161" y="6598025"/>
                  <a:ext cx="1470331" cy="1470330"/>
                </a:xfrm>
                <a:prstGeom prst="ellipse">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p:cNvSpPr txBox="1"/>
                <p:nvPr/>
              </p:nvSpPr>
              <p:spPr>
                <a:xfrm>
                  <a:off x="478207" y="7010612"/>
                  <a:ext cx="1568240" cy="645160"/>
                </a:xfrm>
                <a:prstGeom prst="rect">
                  <a:avLst/>
                </a:prstGeom>
                <a:noFill/>
                <a:ln w="6350" cmpd="sng">
                  <a:noFill/>
                  <a:prstDash val="dash"/>
                </a:ln>
              </p:spPr>
              <p:txBody>
                <a:bodyPr wrap="square" numCol="1" rtlCol="0" anchor="ctr">
                  <a:spAutoFit/>
                </a:bodyPr>
                <a:lstStyle/>
                <a:p>
                  <a:pPr algn="ctr"/>
                  <a:r>
                    <a:rPr lang="zh-CN" altLang="en-US" dirty="0" smtClean="0">
                      <a:solidFill>
                        <a:schemeClr val="bg1"/>
                      </a:solidFill>
                      <a:latin typeface="Futura Condensed"/>
                      <a:cs typeface="Futura Condensed"/>
                    </a:rPr>
                    <a:t>根据自身需要决定使用多少</a:t>
                  </a:r>
                  <a:endParaRPr lang="zh-CN" altLang="en-US" dirty="0" smtClean="0">
                    <a:solidFill>
                      <a:schemeClr val="bg1"/>
                    </a:solidFill>
                    <a:latin typeface="Futura Condensed"/>
                    <a:cs typeface="Futura Condensed"/>
                  </a:endParaRPr>
                </a:p>
              </p:txBody>
            </p:sp>
          </p:grpSp>
          <p:grpSp>
            <p:nvGrpSpPr>
              <p:cNvPr id="6" name="Group 7"/>
              <p:cNvGrpSpPr/>
              <p:nvPr/>
            </p:nvGrpSpPr>
            <p:grpSpPr>
              <a:xfrm>
                <a:off x="2353216" y="1388577"/>
                <a:ext cx="1568240" cy="1470330"/>
                <a:chOff x="2239986" y="6598022"/>
                <a:chExt cx="1568240" cy="1470330"/>
              </a:xfrm>
            </p:grpSpPr>
            <p:sp>
              <p:nvSpPr>
                <p:cNvPr id="20" name="Oval 19"/>
                <p:cNvSpPr/>
                <p:nvPr/>
              </p:nvSpPr>
              <p:spPr>
                <a:xfrm>
                  <a:off x="2288940" y="6598022"/>
                  <a:ext cx="1470331" cy="1470330"/>
                </a:xfrm>
                <a:prstGeom prst="ellipse">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2239986" y="7010612"/>
                  <a:ext cx="1568240" cy="645160"/>
                </a:xfrm>
                <a:prstGeom prst="rect">
                  <a:avLst/>
                </a:prstGeom>
                <a:noFill/>
                <a:ln w="6350" cmpd="sng">
                  <a:noFill/>
                  <a:prstDash val="dash"/>
                </a:ln>
              </p:spPr>
              <p:txBody>
                <a:bodyPr wrap="square" numCol="1" rtlCol="0" anchor="ctr">
                  <a:spAutoFit/>
                </a:bodyPr>
                <a:lstStyle/>
                <a:p>
                  <a:pPr algn="ctr"/>
                  <a:r>
                    <a:rPr lang="zh-CN" altLang="en-US" dirty="0" smtClean="0">
                      <a:solidFill>
                        <a:schemeClr val="bg1"/>
                      </a:solidFill>
                      <a:latin typeface="Futura Condensed"/>
                      <a:cs typeface="Futura Condensed"/>
                    </a:rPr>
                    <a:t>设计新</a:t>
                  </a:r>
                  <a:endParaRPr lang="en-US" altLang="zh-CN" dirty="0" smtClean="0">
                    <a:solidFill>
                      <a:schemeClr val="bg1"/>
                    </a:solidFill>
                    <a:latin typeface="Futura Condensed"/>
                    <a:cs typeface="Futura Condensed"/>
                  </a:endParaRPr>
                </a:p>
                <a:p>
                  <a:pPr algn="ctr"/>
                  <a:r>
                    <a:rPr lang="zh-CN" altLang="en-US" dirty="0" smtClean="0">
                      <a:solidFill>
                        <a:schemeClr val="bg1"/>
                      </a:solidFill>
                      <a:latin typeface="Futura Condensed"/>
                      <a:cs typeface="Futura Condensed"/>
                    </a:rPr>
                    <a:t>的活动</a:t>
                  </a:r>
                  <a:endParaRPr lang="zh-CN" altLang="en-US" dirty="0" smtClean="0">
                    <a:solidFill>
                      <a:schemeClr val="bg1"/>
                    </a:solidFill>
                    <a:latin typeface="Futura Condensed"/>
                    <a:cs typeface="Futura Condensed"/>
                  </a:endParaRPr>
                </a:p>
              </p:txBody>
            </p:sp>
          </p:grpSp>
          <p:grpSp>
            <p:nvGrpSpPr>
              <p:cNvPr id="7" name="Group 8"/>
              <p:cNvGrpSpPr/>
              <p:nvPr/>
            </p:nvGrpSpPr>
            <p:grpSpPr>
              <a:xfrm>
                <a:off x="478207" y="3180262"/>
                <a:ext cx="1568240" cy="1470331"/>
                <a:chOff x="4001765" y="6598024"/>
                <a:chExt cx="1568240" cy="1470331"/>
              </a:xfrm>
            </p:grpSpPr>
            <p:sp>
              <p:nvSpPr>
                <p:cNvPr id="22" name="Oval 21"/>
                <p:cNvSpPr/>
                <p:nvPr/>
              </p:nvSpPr>
              <p:spPr>
                <a:xfrm>
                  <a:off x="4050719" y="6598024"/>
                  <a:ext cx="1470331" cy="1470331"/>
                </a:xfrm>
                <a:prstGeom prst="ellipse">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4001765" y="7010611"/>
                  <a:ext cx="1568240" cy="645160"/>
                </a:xfrm>
                <a:prstGeom prst="rect">
                  <a:avLst/>
                </a:prstGeom>
                <a:noFill/>
                <a:ln w="6350" cmpd="sng">
                  <a:noFill/>
                  <a:prstDash val="dash"/>
                </a:ln>
              </p:spPr>
              <p:txBody>
                <a:bodyPr wrap="square" numCol="1" rtlCol="0" anchor="ctr">
                  <a:spAutoFit/>
                </a:bodyPr>
                <a:lstStyle/>
                <a:p>
                  <a:pPr algn="ctr"/>
                  <a:r>
                    <a:rPr lang="zh-CN" altLang="en-US" dirty="0" smtClean="0">
                      <a:solidFill>
                        <a:schemeClr val="bg1"/>
                      </a:solidFill>
                      <a:latin typeface="Futura Condensed"/>
                      <a:cs typeface="Futura Condensed"/>
                    </a:rPr>
                    <a:t>对现有的活动进行改造</a:t>
                  </a:r>
                  <a:endParaRPr lang="zh-CN" altLang="en-US" dirty="0" smtClean="0">
                    <a:solidFill>
                      <a:schemeClr val="bg1"/>
                    </a:solidFill>
                    <a:latin typeface="Futura Condensed"/>
                    <a:cs typeface="Futura Condensed"/>
                  </a:endParaRPr>
                </a:p>
              </p:txBody>
            </p:sp>
          </p:grpSp>
          <p:grpSp>
            <p:nvGrpSpPr>
              <p:cNvPr id="8" name="Group 25"/>
              <p:cNvGrpSpPr/>
              <p:nvPr/>
            </p:nvGrpSpPr>
            <p:grpSpPr>
              <a:xfrm>
                <a:off x="2353215" y="3179699"/>
                <a:ext cx="1568240" cy="1470330"/>
                <a:chOff x="5763543" y="6597461"/>
                <a:chExt cx="1568240" cy="1470330"/>
              </a:xfrm>
            </p:grpSpPr>
            <p:sp>
              <p:nvSpPr>
                <p:cNvPr id="24" name="Oval 23"/>
                <p:cNvSpPr/>
                <p:nvPr/>
              </p:nvSpPr>
              <p:spPr>
                <a:xfrm>
                  <a:off x="5812497" y="6597461"/>
                  <a:ext cx="1470331" cy="1470330"/>
                </a:xfrm>
                <a:prstGeom prst="ellipse">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5" name="TextBox 24"/>
                <p:cNvSpPr txBox="1"/>
                <p:nvPr/>
              </p:nvSpPr>
              <p:spPr>
                <a:xfrm>
                  <a:off x="5763543" y="7009461"/>
                  <a:ext cx="1568240" cy="646331"/>
                </a:xfrm>
                <a:prstGeom prst="rect">
                  <a:avLst/>
                </a:prstGeom>
                <a:noFill/>
                <a:ln w="6350" cmpd="sng">
                  <a:noFill/>
                  <a:prstDash val="dash"/>
                </a:ln>
              </p:spPr>
              <p:txBody>
                <a:bodyPr wrap="square" numCol="1" rtlCol="0" anchor="ctr">
                  <a:spAutoFit/>
                </a:bodyPr>
                <a:lstStyle/>
                <a:p>
                  <a:pPr algn="ctr"/>
                  <a:r>
                    <a:rPr lang="zh-CN" altLang="en-US" dirty="0" smtClean="0">
                      <a:latin typeface="Futura Condensed"/>
                      <a:cs typeface="Futura Condensed"/>
                    </a:rPr>
                    <a:t>选择自己的探险之旅！</a:t>
                  </a:r>
                  <a:endParaRPr lang="en-US" dirty="0" smtClean="0">
                    <a:latin typeface="Futura Condensed"/>
                    <a:cs typeface="Futura Condensed"/>
                  </a:endParaRPr>
                </a:p>
              </p:txBody>
            </p:sp>
          </p:grpSp>
        </p:grpSp>
        <p:grpSp>
          <p:nvGrpSpPr>
            <p:cNvPr id="9" name="Group 28"/>
            <p:cNvGrpSpPr/>
            <p:nvPr/>
          </p:nvGrpSpPr>
          <p:grpSpPr>
            <a:xfrm>
              <a:off x="4139008" y="1293333"/>
              <a:ext cx="3176191" cy="3388491"/>
              <a:chOff x="4139008" y="1293333"/>
              <a:chExt cx="3176191" cy="3388491"/>
            </a:xfrm>
          </p:grpSpPr>
          <p:sp>
            <p:nvSpPr>
              <p:cNvPr id="2" name="Rectangle 1"/>
              <p:cNvSpPr/>
              <p:nvPr/>
            </p:nvSpPr>
            <p:spPr>
              <a:xfrm>
                <a:off x="4139008" y="1293333"/>
                <a:ext cx="3176191" cy="2030095"/>
              </a:xfrm>
              <a:prstGeom prst="rect">
                <a:avLst/>
              </a:prstGeom>
            </p:spPr>
            <p:txBody>
              <a:bodyPr wrap="square">
                <a:spAutoFit/>
              </a:bodyPr>
              <a:lstStyle/>
              <a:p>
                <a:pPr algn="just"/>
                <a:r>
                  <a:rPr lang="zh-CN" altLang="en-US" sz="1400" dirty="0" smtClean="0">
                    <a:latin typeface="Futura Condensed"/>
                    <a:cs typeface="Futura Condensed"/>
                  </a:rPr>
                  <a:t>我们鼓励大家根据自身的需求去决定使用本指南的多少内容，去设计新的活动，对现有的活动进行改造。无论过去的经验、专长如何，每位教育者都是创意计算的共同设计者。我们很想了解你做的工作，我们鼓励大家将自己的经历记录下来，并在网站</a:t>
                </a:r>
                <a:r>
                  <a:rPr lang="en-US" sz="1400" dirty="0" err="1" smtClean="0">
                    <a:latin typeface="Futura Condensed"/>
                    <a:cs typeface="Futura Condensed"/>
                  </a:rPr>
                  <a:t>ScratchEd</a:t>
                </a:r>
                <a:r>
                  <a:rPr lang="en-US" sz="1400" dirty="0" smtClean="0">
                    <a:latin typeface="Futura Condensed"/>
                    <a:cs typeface="Futura Condensed"/>
                  </a:rPr>
                  <a:t> </a:t>
                </a:r>
                <a:r>
                  <a:rPr lang="zh-CN" altLang="en-US" sz="1400" dirty="0" smtClean="0">
                    <a:latin typeface="Futura Condensed"/>
                    <a:cs typeface="Futura Condensed"/>
                  </a:rPr>
                  <a:t>社区里与他人分享。地址：</a:t>
                </a:r>
                <a:br>
                  <a:rPr lang="en-US" sz="1400" dirty="0" smtClean="0">
                    <a:latin typeface="Futura Condensed"/>
                    <a:cs typeface="Futura Condensed"/>
                  </a:rPr>
                </a:br>
                <a:r>
                  <a:rPr lang="en-US" sz="1400" dirty="0" smtClean="0">
                    <a:latin typeface="Futura Condensed"/>
                    <a:cs typeface="Futura Condensed"/>
                    <a:hlinkClick r:id="rId4"/>
                  </a:rPr>
                  <a:t>http</a:t>
                </a:r>
                <a:r>
                  <a:rPr lang="en-US" sz="1400" dirty="0">
                    <a:latin typeface="Futura Condensed"/>
                    <a:cs typeface="Futura Condensed"/>
                    <a:hlinkClick r:id="rId4"/>
                  </a:rPr>
                  <a:t>://</a:t>
                </a:r>
                <a:r>
                  <a:rPr lang="en-US" sz="1400" dirty="0" err="1" smtClean="0">
                    <a:latin typeface="Futura Condensed"/>
                    <a:cs typeface="Futura Condensed"/>
                    <a:hlinkClick r:id="rId4"/>
                  </a:rPr>
                  <a:t>scratched.gse.harvard.edu</a:t>
                </a:r>
                <a:endParaRPr lang="en-US" sz="1400" dirty="0">
                  <a:latin typeface="Futura Condensed"/>
                  <a:cs typeface="Futura Condensed"/>
                </a:endParaRPr>
              </a:p>
            </p:txBody>
          </p:sp>
          <p:sp>
            <p:nvSpPr>
              <p:cNvPr id="33" name="Rectangle 32"/>
              <p:cNvSpPr/>
              <p:nvPr/>
            </p:nvSpPr>
            <p:spPr>
              <a:xfrm>
                <a:off x="4203181" y="3667094"/>
                <a:ext cx="3031532" cy="1014730"/>
              </a:xfrm>
              <a:prstGeom prst="rect">
                <a:avLst/>
              </a:prstGeom>
              <a:ln>
                <a:solidFill>
                  <a:schemeClr val="tx1"/>
                </a:solidFill>
                <a:prstDash val="dash"/>
              </a:ln>
            </p:spPr>
            <p:txBody>
              <a:bodyPr wrap="square">
                <a:spAutoFit/>
              </a:bodyPr>
              <a:lstStyle/>
              <a:p>
                <a:pPr algn="just"/>
                <a:r>
                  <a:rPr lang="zh-CN" altLang="en-US" sz="1200" dirty="0" smtClean="0">
                    <a:latin typeface="Futura Condensed"/>
                    <a:cs typeface="Futura Condensed"/>
                  </a:rPr>
                  <a:t>本书属于 </a:t>
                </a:r>
                <a:r>
                  <a:rPr lang="en-US" altLang="zh-CN" sz="1200" dirty="0" smtClean="0">
                    <a:latin typeface="Futura Condensed"/>
                    <a:cs typeface="Futura Condensed"/>
                  </a:rPr>
                  <a:t>CC </a:t>
                </a:r>
                <a:r>
                  <a:rPr lang="zh-CN" altLang="en-US" sz="1200" dirty="0" smtClean="0">
                    <a:latin typeface="Futura Condensed"/>
                    <a:cs typeface="Futura Condensed"/>
                  </a:rPr>
                  <a:t>版权（</a:t>
                </a:r>
                <a:r>
                  <a:rPr lang="en-US" sz="1200" dirty="0" smtClean="0">
                    <a:latin typeface="Futura Condensed"/>
                    <a:cs typeface="Futura Condensed"/>
                  </a:rPr>
                  <a:t>Creative </a:t>
                </a:r>
                <a:r>
                  <a:rPr lang="en-US" sz="1200" dirty="0">
                    <a:latin typeface="Futura Condensed"/>
                    <a:cs typeface="Futura Condensed"/>
                  </a:rPr>
                  <a:t>Commons Attribution-</a:t>
                </a:r>
                <a:r>
                  <a:rPr lang="en-US" sz="1200" dirty="0" err="1">
                    <a:latin typeface="Futura Condensed"/>
                    <a:cs typeface="Futura Condensed"/>
                  </a:rPr>
                  <a:t>ShareAlike</a:t>
                </a:r>
                <a:r>
                  <a:rPr lang="zh-CN" altLang="en-US" sz="1200" dirty="0" smtClean="0">
                    <a:latin typeface="Futura Condensed"/>
                    <a:cs typeface="Futura Condensed"/>
                  </a:rPr>
                  <a:t>）。</a:t>
                </a:r>
                <a:r>
                  <a:rPr sz="1200" dirty="0" smtClean="0">
                    <a:latin typeface="Futura Condensed"/>
                    <a:cs typeface="Futura Condensed"/>
                  </a:rPr>
                  <a:t>这意味着您可以完全自由地使用、更改和分享</a:t>
                </a:r>
                <a:r>
                  <a:rPr lang="zh-CN" sz="1200" dirty="0" smtClean="0">
                    <a:latin typeface="Futura Condensed"/>
                    <a:cs typeface="Futura Condensed"/>
                  </a:rPr>
                  <a:t>本指南</a:t>
                </a:r>
                <a:r>
                  <a:rPr sz="1200" dirty="0" smtClean="0">
                    <a:latin typeface="Futura Condensed"/>
                    <a:cs typeface="Futura Condensed"/>
                  </a:rPr>
                  <a:t>。只要您提供适当的归属，并允许他人访问任何衍生产品。</a:t>
                </a:r>
                <a:endParaRPr sz="1200" dirty="0" smtClean="0">
                  <a:latin typeface="Futura Condensed"/>
                  <a:cs typeface="Futura Condensed"/>
                </a:endParaRPr>
              </a:p>
            </p:txBody>
          </p:sp>
        </p:grpSp>
      </p:grpSp>
      <p:sp>
        <p:nvSpPr>
          <p:cNvPr id="27" name="Slide Number Placeholder 2"/>
          <p:cNvSpPr txBox="1"/>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t>5</a:t>
            </a:r>
            <a:endParaRPr lang="en-US" dirty="0"/>
          </a:p>
        </p:txBody>
      </p:sp>
      <p:grpSp>
        <p:nvGrpSpPr>
          <p:cNvPr id="10" name="Group 2"/>
          <p:cNvGrpSpPr/>
          <p:nvPr/>
        </p:nvGrpSpPr>
        <p:grpSpPr>
          <a:xfrm>
            <a:off x="-1" y="665650"/>
            <a:ext cx="7582143" cy="479582"/>
            <a:chOff x="-1" y="665650"/>
            <a:chExt cx="7582143" cy="479582"/>
          </a:xfrm>
        </p:grpSpPr>
        <p:sp>
          <p:nvSpPr>
            <p:cNvPr id="30" name="Rectangle 13"/>
            <p:cNvSpPr/>
            <p:nvPr/>
          </p:nvSpPr>
          <p:spPr>
            <a:xfrm>
              <a:off x="-1" y="665650"/>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719970" y="684212"/>
              <a:ext cx="4595229" cy="460375"/>
            </a:xfrm>
            <a:prstGeom prst="rect">
              <a:avLst/>
            </a:prstGeom>
            <a:noFill/>
          </p:spPr>
          <p:txBody>
            <a:bodyPr wrap="square" rtlCol="0" anchor="ctr" anchorCtr="0">
              <a:spAutoFit/>
            </a:bodyPr>
            <a:lstStyle/>
            <a:p>
              <a:pPr algn="r"/>
              <a:r>
                <a:rPr lang="zh-CN" altLang="en-US" sz="2400" dirty="0" smtClean="0">
                  <a:solidFill>
                    <a:schemeClr val="bg1"/>
                  </a:solidFill>
                  <a:latin typeface="Futura Condensed"/>
                  <a:cs typeface="Futura Condensed"/>
                </a:rPr>
                <a:t>如何使用这本指南</a:t>
              </a:r>
              <a:r>
                <a:rPr lang="en-US" sz="2400" dirty="0" smtClean="0">
                  <a:solidFill>
                    <a:schemeClr val="bg1"/>
                  </a:solidFill>
                  <a:latin typeface="Futura Condensed"/>
                  <a:cs typeface="Futura Condensed"/>
                </a:rPr>
                <a:t>?</a:t>
              </a:r>
              <a:endParaRPr lang="en-US" sz="2400" dirty="0">
                <a:solidFill>
                  <a:schemeClr val="bg1"/>
                </a:solidFill>
                <a:latin typeface="Futura Condensed"/>
                <a:cs typeface="Futura Condensed"/>
              </a:endParaRPr>
            </a:p>
          </p:txBody>
        </p:sp>
      </p:grpSp>
      <p:grpSp>
        <p:nvGrpSpPr>
          <p:cNvPr id="11" name="Group 3"/>
          <p:cNvGrpSpPr/>
          <p:nvPr/>
        </p:nvGrpSpPr>
        <p:grpSpPr>
          <a:xfrm>
            <a:off x="-1" y="5079931"/>
            <a:ext cx="7582144" cy="479582"/>
            <a:chOff x="-1" y="5079931"/>
            <a:chExt cx="7582144" cy="479582"/>
          </a:xfrm>
        </p:grpSpPr>
        <p:sp>
          <p:nvSpPr>
            <p:cNvPr id="42" name="Rectangle 13"/>
            <p:cNvSpPr/>
            <p:nvPr/>
          </p:nvSpPr>
          <p:spPr>
            <a:xfrm>
              <a:off x="-1" y="5079931"/>
              <a:ext cx="7582144"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2719970" y="5098493"/>
              <a:ext cx="4595229" cy="460375"/>
            </a:xfrm>
            <a:prstGeom prst="rect">
              <a:avLst/>
            </a:prstGeom>
            <a:noFill/>
          </p:spPr>
          <p:txBody>
            <a:bodyPr wrap="square" rtlCol="0" anchor="ctr" anchorCtr="0">
              <a:spAutoFit/>
            </a:bodyPr>
            <a:lstStyle/>
            <a:p>
              <a:pPr algn="r"/>
              <a:r>
                <a:rPr lang="zh-CN" altLang="en-US" sz="2400" dirty="0" smtClean="0">
                  <a:solidFill>
                    <a:schemeClr val="bg1"/>
                  </a:solidFill>
                  <a:latin typeface="Futura Condensed"/>
                  <a:cs typeface="Futura Condensed"/>
                </a:rPr>
                <a:t>这本指南背后的团队是谁</a:t>
              </a:r>
              <a:r>
                <a:rPr lang="en-US" sz="2400" dirty="0" smtClean="0">
                  <a:solidFill>
                    <a:schemeClr val="bg1"/>
                  </a:solidFill>
                  <a:latin typeface="Futura Condensed"/>
                  <a:cs typeface="Futura Condensed"/>
                </a:rPr>
                <a:t>?</a:t>
              </a:r>
              <a:endParaRPr lang="en-US" sz="2400"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4617</Words>
  <Application>WPS Presentation</Application>
  <PresentationFormat>Custom</PresentationFormat>
  <Paragraphs>259</Paragraphs>
  <Slides>9</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SimSun</vt:lpstr>
      <vt:lpstr>Wingdings</vt:lpstr>
      <vt:lpstr>Futura Condensed</vt:lpstr>
      <vt:lpstr>Thonburi</vt:lpstr>
      <vt:lpstr>Arial</vt:lpstr>
      <vt:lpstr>Lucida Grande</vt:lpstr>
      <vt:lpstr>Calibri</vt:lpstr>
      <vt:lpstr>Helvetica Neue</vt:lpstr>
      <vt:lpstr>微软雅黑</vt:lpstr>
      <vt:lpstr>汉仪旗黑</vt:lpstr>
      <vt:lpstr>Arial Unicode MS</vt:lpstr>
      <vt:lpstr>SimSun</vt:lpstr>
      <vt:lpstr>宋体-简</vt:lpstr>
      <vt:lpstr>SimSun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hello_mac</cp:lastModifiedBy>
  <cp:revision>798</cp:revision>
  <dcterms:created xsi:type="dcterms:W3CDTF">2020-10-14T10:39:24Z</dcterms:created>
  <dcterms:modified xsi:type="dcterms:W3CDTF">2020-10-14T10:39:24Z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1033-2.7.0.4476</vt:lpwstr>
  </property>
</Properties>
</file>